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05" r:id="rId1"/>
  </p:sldMasterIdLst>
  <p:handoutMasterIdLst>
    <p:handoutMasterId r:id="rId28"/>
  </p:handoutMasterIdLst>
  <p:sldIdLst>
    <p:sldId id="256" r:id="rId2"/>
    <p:sldId id="288" r:id="rId3"/>
    <p:sldId id="276" r:id="rId4"/>
    <p:sldId id="280" r:id="rId5"/>
    <p:sldId id="287" r:id="rId6"/>
    <p:sldId id="305" r:id="rId7"/>
    <p:sldId id="272" r:id="rId8"/>
    <p:sldId id="290" r:id="rId9"/>
    <p:sldId id="306" r:id="rId10"/>
    <p:sldId id="311" r:id="rId11"/>
    <p:sldId id="273" r:id="rId12"/>
    <p:sldId id="310" r:id="rId13"/>
    <p:sldId id="292" r:id="rId14"/>
    <p:sldId id="307" r:id="rId15"/>
    <p:sldId id="293" r:id="rId16"/>
    <p:sldId id="298" r:id="rId17"/>
    <p:sldId id="282" r:id="rId18"/>
    <p:sldId id="283" r:id="rId19"/>
    <p:sldId id="265" r:id="rId20"/>
    <p:sldId id="300" r:id="rId21"/>
    <p:sldId id="303" r:id="rId22"/>
    <p:sldId id="302" r:id="rId23"/>
    <p:sldId id="308" r:id="rId24"/>
    <p:sldId id="286" r:id="rId25"/>
    <p:sldId id="294" r:id="rId26"/>
    <p:sldId id="295" r:id="rId27"/>
  </p:sldIdLst>
  <p:sldSz cx="9144000" cy="6858000" type="screen4x3"/>
  <p:notesSz cx="68580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FF"/>
    <a:srgbClr val="CA130C"/>
    <a:srgbClr val="FF1B12"/>
    <a:srgbClr val="FF3125"/>
    <a:srgbClr val="FF372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56"/>
    <p:restoredTop sz="92708"/>
  </p:normalViewPr>
  <p:slideViewPr>
    <p:cSldViewPr snapToGrid="0" snapToObjects="1">
      <p:cViewPr varScale="1">
        <p:scale>
          <a:sx n="75" d="100"/>
          <a:sy n="75" d="100"/>
        </p:scale>
        <p:origin x="830" y="43"/>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641587FD-9730-4552-93BF-4B304084F62D}" type="datetimeFigureOut">
              <a:rPr lang="en-US" smtClean="0"/>
              <a:t>3/8/2019</a:t>
            </a:fld>
            <a:endParaRPr lang="en-US"/>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7BAC9B30-3E7C-4027-AA97-0A2724236FB1}" type="slidenum">
              <a:rPr lang="en-US" smtClean="0"/>
              <a:t>‹#›</a:t>
            </a:fld>
            <a:endParaRPr lang="en-US"/>
          </a:p>
        </p:txBody>
      </p:sp>
    </p:spTree>
    <p:extLst>
      <p:ext uri="{BB962C8B-B14F-4D97-AF65-F5344CB8AC3E}">
        <p14:creationId xmlns:p14="http://schemas.microsoft.com/office/powerpoint/2010/main" val="301941177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EB5ECD5-515E-4817-8A06-1D2ED2C83850}" type="datetime4">
              <a:rPr lang="en-US" smtClean="0"/>
              <a:pPr/>
              <a:t>March 8, 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extLst>
      <p:ext uri="{BB962C8B-B14F-4D97-AF65-F5344CB8AC3E}">
        <p14:creationId xmlns:p14="http://schemas.microsoft.com/office/powerpoint/2010/main" val="3494606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2F9D67-B149-3D49-8F7E-0286F4DE4384}" type="datetimeFigureOut">
              <a:rPr lang="en-US" smtClean="0"/>
              <a:t>3/8/2019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A81BAD-1A44-BB49-BB0A-270D628F1845}" type="slidenum">
              <a:rPr lang="en-US" smtClean="0"/>
              <a:t>‹#›</a:t>
            </a:fld>
            <a:endParaRPr lang="en-US"/>
          </a:p>
        </p:txBody>
      </p:sp>
    </p:spTree>
    <p:extLst>
      <p:ext uri="{BB962C8B-B14F-4D97-AF65-F5344CB8AC3E}">
        <p14:creationId xmlns:p14="http://schemas.microsoft.com/office/powerpoint/2010/main" val="2302669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2F9D67-B149-3D49-8F7E-0286F4DE4384}" type="datetimeFigureOut">
              <a:rPr lang="en-US" smtClean="0"/>
              <a:t>3/8/2019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A81BAD-1A44-BB49-BB0A-270D628F1845}" type="slidenum">
              <a:rPr lang="en-US" smtClean="0"/>
              <a:t>‹#›</a:t>
            </a:fld>
            <a:endParaRPr lang="en-US"/>
          </a:p>
        </p:txBody>
      </p:sp>
    </p:spTree>
    <p:extLst>
      <p:ext uri="{BB962C8B-B14F-4D97-AF65-F5344CB8AC3E}">
        <p14:creationId xmlns:p14="http://schemas.microsoft.com/office/powerpoint/2010/main" val="2642979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2F9D67-B149-3D49-8F7E-0286F4DE4384}" type="datetimeFigureOut">
              <a:rPr lang="en-US" smtClean="0"/>
              <a:t>3/8/2019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A81BAD-1A44-BB49-BB0A-270D628F1845}" type="slidenum">
              <a:rPr lang="en-US" smtClean="0"/>
              <a:t>‹#›</a:t>
            </a:fld>
            <a:endParaRPr lang="en-US"/>
          </a:p>
        </p:txBody>
      </p:sp>
    </p:spTree>
    <p:extLst>
      <p:ext uri="{BB962C8B-B14F-4D97-AF65-F5344CB8AC3E}">
        <p14:creationId xmlns:p14="http://schemas.microsoft.com/office/powerpoint/2010/main" val="998648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D22427-B1DD-49E6-9F05-DE0F1467D7DC}" type="datetime4">
              <a:rPr lang="en-US" smtClean="0"/>
              <a:pPr/>
              <a:t>March 8, 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72EBF8-7CF5-44B7-B2BF-E22DE4D0703D}" type="slidenum">
              <a:rPr lang="en-US" smtClean="0"/>
              <a:pPr/>
              <a:t>‹#›</a:t>
            </a:fld>
            <a:endParaRPr lang="en-US"/>
          </a:p>
        </p:txBody>
      </p:sp>
    </p:spTree>
    <p:extLst>
      <p:ext uri="{BB962C8B-B14F-4D97-AF65-F5344CB8AC3E}">
        <p14:creationId xmlns:p14="http://schemas.microsoft.com/office/powerpoint/2010/main" val="956643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A2F9D67-B149-3D49-8F7E-0286F4DE4384}" type="datetimeFigureOut">
              <a:rPr lang="en-US" smtClean="0"/>
              <a:t>3/8/2019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A81BAD-1A44-BB49-BB0A-270D628F1845}" type="slidenum">
              <a:rPr lang="en-US" smtClean="0"/>
              <a:t>‹#›</a:t>
            </a:fld>
            <a:endParaRPr lang="en-US"/>
          </a:p>
        </p:txBody>
      </p:sp>
    </p:spTree>
    <p:extLst>
      <p:ext uri="{BB962C8B-B14F-4D97-AF65-F5344CB8AC3E}">
        <p14:creationId xmlns:p14="http://schemas.microsoft.com/office/powerpoint/2010/main" val="2807509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A2F9D67-B149-3D49-8F7E-0286F4DE4384}" type="datetimeFigureOut">
              <a:rPr lang="en-US" smtClean="0"/>
              <a:t>3/8/2019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A81BAD-1A44-BB49-BB0A-270D628F1845}" type="slidenum">
              <a:rPr lang="en-US" smtClean="0"/>
              <a:t>‹#›</a:t>
            </a:fld>
            <a:endParaRPr lang="en-US"/>
          </a:p>
        </p:txBody>
      </p:sp>
    </p:spTree>
    <p:extLst>
      <p:ext uri="{BB962C8B-B14F-4D97-AF65-F5344CB8AC3E}">
        <p14:creationId xmlns:p14="http://schemas.microsoft.com/office/powerpoint/2010/main" val="185142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A2F9D67-B149-3D49-8F7E-0286F4DE4384}" type="datetimeFigureOut">
              <a:rPr lang="en-US" smtClean="0"/>
              <a:t>3/8/2019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A81BAD-1A44-BB49-BB0A-270D628F1845}" type="slidenum">
              <a:rPr lang="en-US" smtClean="0"/>
              <a:t>‹#›</a:t>
            </a:fld>
            <a:endParaRPr lang="en-US"/>
          </a:p>
        </p:txBody>
      </p:sp>
    </p:spTree>
    <p:extLst>
      <p:ext uri="{BB962C8B-B14F-4D97-AF65-F5344CB8AC3E}">
        <p14:creationId xmlns:p14="http://schemas.microsoft.com/office/powerpoint/2010/main" val="1050126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2F9D67-B149-3D49-8F7E-0286F4DE4384}" type="datetimeFigureOut">
              <a:rPr lang="en-US" smtClean="0"/>
              <a:t>3/8/2019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A81BAD-1A44-BB49-BB0A-270D628F1845}" type="slidenum">
              <a:rPr lang="en-US" smtClean="0"/>
              <a:t>‹#›</a:t>
            </a:fld>
            <a:endParaRPr lang="en-US"/>
          </a:p>
        </p:txBody>
      </p:sp>
    </p:spTree>
    <p:extLst>
      <p:ext uri="{BB962C8B-B14F-4D97-AF65-F5344CB8AC3E}">
        <p14:creationId xmlns:p14="http://schemas.microsoft.com/office/powerpoint/2010/main" val="3326509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2F9D67-B149-3D49-8F7E-0286F4DE4384}" type="datetimeFigureOut">
              <a:rPr lang="en-US" smtClean="0"/>
              <a:t>3/8/2019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A81BAD-1A44-BB49-BB0A-270D628F1845}" type="slidenum">
              <a:rPr lang="en-US" smtClean="0"/>
              <a:t>‹#›</a:t>
            </a:fld>
            <a:endParaRPr lang="en-US"/>
          </a:p>
        </p:txBody>
      </p:sp>
    </p:spTree>
    <p:extLst>
      <p:ext uri="{BB962C8B-B14F-4D97-AF65-F5344CB8AC3E}">
        <p14:creationId xmlns:p14="http://schemas.microsoft.com/office/powerpoint/2010/main" val="3872442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2F9D67-B149-3D49-8F7E-0286F4DE4384}" type="datetimeFigureOut">
              <a:rPr lang="en-US" smtClean="0"/>
              <a:t>3/8/2019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A81BAD-1A44-BB49-BB0A-270D628F1845}" type="slidenum">
              <a:rPr lang="en-US" smtClean="0"/>
              <a:t>‹#›</a:t>
            </a:fld>
            <a:endParaRPr lang="en-US"/>
          </a:p>
        </p:txBody>
      </p:sp>
    </p:spTree>
    <p:extLst>
      <p:ext uri="{BB962C8B-B14F-4D97-AF65-F5344CB8AC3E}">
        <p14:creationId xmlns:p14="http://schemas.microsoft.com/office/powerpoint/2010/main" val="3005812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2F9D67-B149-3D49-8F7E-0286F4DE4384}" type="datetimeFigureOut">
              <a:rPr lang="en-US" smtClean="0"/>
              <a:t>3/8/2019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A81BAD-1A44-BB49-BB0A-270D628F1845}" type="slidenum">
              <a:rPr lang="en-US" smtClean="0"/>
              <a:t>‹#›</a:t>
            </a:fld>
            <a:endParaRPr lang="en-US"/>
          </a:p>
        </p:txBody>
      </p:sp>
    </p:spTree>
    <p:extLst>
      <p:ext uri="{BB962C8B-B14F-4D97-AF65-F5344CB8AC3E}">
        <p14:creationId xmlns:p14="http://schemas.microsoft.com/office/powerpoint/2010/main" val="3909717332"/>
      </p:ext>
    </p:extLst>
  </p:cSld>
  <p:clrMap bg1="lt1" tx1="dk1" bg2="lt2" tx2="dk2" accent1="accent1" accent2="accent2" accent3="accent3" accent4="accent4" accent5="accent5" accent6="accent6" hlink="hlink" folHlink="folHlink"/>
  <p:sldLayoutIdLst>
    <p:sldLayoutId id="2147484006" r:id="rId1"/>
    <p:sldLayoutId id="2147484007" r:id="rId2"/>
    <p:sldLayoutId id="2147484008" r:id="rId3"/>
    <p:sldLayoutId id="2147484009" r:id="rId4"/>
    <p:sldLayoutId id="2147484010" r:id="rId5"/>
    <p:sldLayoutId id="2147484011" r:id="rId6"/>
    <p:sldLayoutId id="2147484012" r:id="rId7"/>
    <p:sldLayoutId id="2147484013" r:id="rId8"/>
    <p:sldLayoutId id="2147484014" r:id="rId9"/>
    <p:sldLayoutId id="2147484015" r:id="rId10"/>
    <p:sldLayoutId id="2147484016"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https://goo.gl/forms/PHLwFsKl1vJoduOh1" TargetMode="External"/><Relationship Id="rId7" Type="http://schemas.openxmlformats.org/officeDocument/2006/relationships/image" Target="../media/image5.png"/><Relationship Id="rId2" Type="http://schemas.openxmlformats.org/officeDocument/2006/relationships/hyperlink" Target="http://bigdataforsandiego.github.io/data/BigDataForSanDiego_Github.pdf" TargetMode="Externa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gif"/></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6.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2.png"/><Relationship Id="rId2" Type="http://schemas.openxmlformats.org/officeDocument/2006/relationships/image" Target="../media/image2.gif"/><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mailto:mtsou@sdsu.edu" TargetMode="External"/><Relationship Id="rId4" Type="http://schemas.openxmlformats.org/officeDocument/2006/relationships/hyperlink" Target="http://bigdataforsandiego.github.io/#tool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github.com/BigDataForSanDiego"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1.jpeg"/><Relationship Id="rId2" Type="http://schemas.openxmlformats.org/officeDocument/2006/relationships/image" Target="../media/image2.gif"/><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youtube.com/watch?time_continue=2&amp;v=SuuuXn9B9tw"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www.tandfonline.com/doi/full/10.1080/15230406.2015.1059251#.VeCVyPlVhBd"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alphaModFix/>
          </a:blip>
          <a:stretch>
            <a:fillRect/>
          </a:stretch>
        </p:blipFill>
        <p:spPr>
          <a:xfrm>
            <a:off x="2961511" y="5943600"/>
            <a:ext cx="3434364" cy="651170"/>
          </a:xfrm>
          <a:prstGeom prst="rect">
            <a:avLst/>
          </a:prstGeom>
          <a:ln>
            <a:noFill/>
          </a:ln>
        </p:spPr>
      </p:pic>
      <p:pic>
        <p:nvPicPr>
          <p:cNvPr id="11" name="Picture 5" descr="sdsu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522" y="7334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7" descr="D:\Dropbox\0000-Human-Dynamics-Center\LOGO-design\HDMA LOGO FINAL\PNG - Various Sizes\Color - PNG\Small\HDMA_Logo_Small_ICO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34682" y="146096"/>
            <a:ext cx="1299768" cy="49607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p:nvPicPr>
        <p:blipFill>
          <a:blip r:embed="rId5"/>
          <a:stretch>
            <a:fillRect/>
          </a:stretch>
        </p:blipFill>
        <p:spPr>
          <a:xfrm>
            <a:off x="390522" y="1274149"/>
            <a:ext cx="3193042" cy="3193042"/>
          </a:xfrm>
          <a:prstGeom prst="rect">
            <a:avLst/>
          </a:prstGeom>
        </p:spPr>
      </p:pic>
      <p:pic>
        <p:nvPicPr>
          <p:cNvPr id="14" name="Picture 13"/>
          <p:cNvPicPr>
            <a:picLocks noChangeAspect="1"/>
          </p:cNvPicPr>
          <p:nvPr/>
        </p:nvPicPr>
        <p:blipFill rotWithShape="1">
          <a:blip r:embed="rId6"/>
          <a:srcRect b="61913"/>
          <a:stretch/>
        </p:blipFill>
        <p:spPr>
          <a:xfrm>
            <a:off x="3850640" y="1496347"/>
            <a:ext cx="4809489" cy="2430760"/>
          </a:xfrm>
          <a:prstGeom prst="rect">
            <a:avLst/>
          </a:prstGeom>
        </p:spPr>
      </p:pic>
      <p:sp>
        <p:nvSpPr>
          <p:cNvPr id="3" name="TextBox 2"/>
          <p:cNvSpPr txBox="1"/>
          <p:nvPr/>
        </p:nvSpPr>
        <p:spPr>
          <a:xfrm>
            <a:off x="971918" y="4916723"/>
            <a:ext cx="7601312" cy="646331"/>
          </a:xfrm>
          <a:prstGeom prst="rect">
            <a:avLst/>
          </a:prstGeom>
          <a:noFill/>
        </p:spPr>
        <p:txBody>
          <a:bodyPr wrap="none" rtlCol="0">
            <a:spAutoFit/>
          </a:bodyPr>
          <a:lstStyle/>
          <a:p>
            <a:r>
              <a:rPr lang="en-US" sz="2800" dirty="0"/>
              <a:t>Please Tweet about this event with </a:t>
            </a:r>
            <a:r>
              <a:rPr lang="en-US" sz="3600" b="1" dirty="0">
                <a:solidFill>
                  <a:srgbClr val="C00000"/>
                </a:solidFill>
              </a:rPr>
              <a:t>#HACK4SD  </a:t>
            </a:r>
          </a:p>
        </p:txBody>
      </p:sp>
      <p:sp>
        <p:nvSpPr>
          <p:cNvPr id="2" name="TextBox 1"/>
          <p:cNvSpPr txBox="1"/>
          <p:nvPr/>
        </p:nvSpPr>
        <p:spPr>
          <a:xfrm>
            <a:off x="5153597" y="561429"/>
            <a:ext cx="2203573" cy="1015663"/>
          </a:xfrm>
          <a:prstGeom prst="rect">
            <a:avLst/>
          </a:prstGeom>
          <a:noFill/>
        </p:spPr>
        <p:txBody>
          <a:bodyPr wrap="square" rtlCol="0">
            <a:spAutoFit/>
          </a:bodyPr>
          <a:lstStyle/>
          <a:p>
            <a:r>
              <a:rPr lang="en-US" sz="6000" b="1" dirty="0"/>
              <a:t>2019</a:t>
            </a:r>
          </a:p>
        </p:txBody>
      </p:sp>
    </p:spTree>
    <p:extLst>
      <p:ext uri="{BB962C8B-B14F-4D97-AF65-F5344CB8AC3E}">
        <p14:creationId xmlns:p14="http://schemas.microsoft.com/office/powerpoint/2010/main" val="3277934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20800" y="221369"/>
            <a:ext cx="6502400" cy="646331"/>
          </a:xfrm>
          <a:prstGeom prst="rect">
            <a:avLst/>
          </a:prstGeom>
          <a:noFill/>
        </p:spPr>
        <p:txBody>
          <a:bodyPr wrap="square" rtlCol="0">
            <a:spAutoFit/>
          </a:bodyPr>
          <a:lstStyle/>
          <a:p>
            <a:pPr algn="ctr"/>
            <a:r>
              <a:rPr lang="en-US" sz="3600" b="1" dirty="0">
                <a:effectLst>
                  <a:outerShdw blurRad="38100" dist="38100" dir="2700000" algn="tl">
                    <a:srgbClr val="000000">
                      <a:alpha val="43137"/>
                    </a:srgbClr>
                  </a:outerShdw>
                </a:effectLst>
              </a:rPr>
              <a:t>Team Formation Procedure</a:t>
            </a:r>
            <a:endParaRPr lang="en-US" sz="3200" b="1" dirty="0">
              <a:effectLst>
                <a:outerShdw blurRad="38100" dist="38100" dir="2700000" algn="tl">
                  <a:srgbClr val="000000">
                    <a:alpha val="43137"/>
                  </a:srgbClr>
                </a:outerShdw>
              </a:effectLst>
            </a:endParaRPr>
          </a:p>
        </p:txBody>
      </p:sp>
      <p:sp>
        <p:nvSpPr>
          <p:cNvPr id="4" name="TextBox 3"/>
          <p:cNvSpPr txBox="1"/>
          <p:nvPr/>
        </p:nvSpPr>
        <p:spPr>
          <a:xfrm>
            <a:off x="108155" y="1071458"/>
            <a:ext cx="8927690" cy="5386090"/>
          </a:xfrm>
          <a:prstGeom prst="rect">
            <a:avLst/>
          </a:prstGeom>
          <a:noFill/>
        </p:spPr>
        <p:txBody>
          <a:bodyPr wrap="square" rtlCol="0">
            <a:spAutoFit/>
          </a:bodyPr>
          <a:lstStyle/>
          <a:p>
            <a:r>
              <a:rPr lang="en-US" sz="2800" b="1" dirty="0">
                <a:effectLst>
                  <a:outerShdw blurRad="38100" dist="38100" dir="2700000" algn="tl">
                    <a:srgbClr val="000000">
                      <a:alpha val="43137"/>
                    </a:srgbClr>
                  </a:outerShdw>
                </a:effectLst>
              </a:rPr>
              <a:t>11:00 – 12:00:  </a:t>
            </a:r>
            <a:r>
              <a:rPr lang="en-US" sz="2400" b="1" dirty="0">
                <a:effectLst>
                  <a:outerShdw blurRad="38100" dist="38100" dir="2700000" algn="tl">
                    <a:srgbClr val="000000">
                      <a:alpha val="43137"/>
                    </a:srgbClr>
                  </a:outerShdw>
                </a:effectLst>
              </a:rPr>
              <a:t>Team Formation and Group meeting/Discussion</a:t>
            </a:r>
          </a:p>
          <a:p>
            <a:pPr marL="800100" lvl="1" indent="-342900">
              <a:buFont typeface="Wingdings" panose="05000000000000000000" pitchFamily="2" charset="2"/>
              <a:buChar char="§"/>
            </a:pPr>
            <a:r>
              <a:rPr lang="en-US" sz="2400" dirty="0"/>
              <a:t>Individuals should meet your group members now </a:t>
            </a:r>
          </a:p>
          <a:p>
            <a:pPr marL="800100" lvl="1" indent="-342900">
              <a:buFont typeface="Wingdings" panose="05000000000000000000" pitchFamily="2" charset="2"/>
              <a:buChar char="§"/>
            </a:pPr>
            <a:r>
              <a:rPr lang="en-US" sz="2400" dirty="0"/>
              <a:t>Discuss the possible Hackathon topics</a:t>
            </a:r>
          </a:p>
          <a:p>
            <a:pPr marL="800100" lvl="1" indent="-342900">
              <a:buFont typeface="Wingdings" panose="05000000000000000000" pitchFamily="2" charset="2"/>
              <a:buChar char="§"/>
            </a:pPr>
            <a:r>
              <a:rPr lang="en-US" sz="2400" dirty="0"/>
              <a:t>Each team will select one team coordinator</a:t>
            </a:r>
          </a:p>
          <a:p>
            <a:pPr marL="800100" lvl="1" indent="-342900">
              <a:buFont typeface="Wingdings" panose="05000000000000000000" pitchFamily="2" charset="2"/>
              <a:buChar char="§"/>
            </a:pPr>
            <a:r>
              <a:rPr lang="en-US" sz="2400" dirty="0"/>
              <a:t>Each team coordinator should have or </a:t>
            </a:r>
            <a:r>
              <a:rPr lang="en-US" sz="2400" i="1" dirty="0"/>
              <a:t>create a </a:t>
            </a:r>
            <a:r>
              <a:rPr lang="en-US" sz="2400" i="1" dirty="0" err="1"/>
              <a:t>Github</a:t>
            </a:r>
            <a:r>
              <a:rPr lang="en-US" sz="2400" i="1" dirty="0"/>
              <a:t> account</a:t>
            </a:r>
          </a:p>
          <a:p>
            <a:pPr lvl="1"/>
            <a:r>
              <a:rPr lang="en-US" sz="2400" dirty="0"/>
              <a:t>		   </a:t>
            </a:r>
            <a:r>
              <a:rPr lang="en-US" dirty="0">
                <a:hlinkClick r:id="rId2"/>
              </a:rPr>
              <a:t>http://bigdataforsandiego.github.io/data/BigDataForSanDiego_Github.pdf</a:t>
            </a:r>
            <a:r>
              <a:rPr lang="en-US" dirty="0"/>
              <a:t> </a:t>
            </a:r>
          </a:p>
          <a:p>
            <a:endParaRPr lang="en-US" sz="2400" b="1" dirty="0"/>
          </a:p>
          <a:p>
            <a:r>
              <a:rPr lang="en-US" sz="2800" b="1" dirty="0">
                <a:effectLst>
                  <a:outerShdw blurRad="38100" dist="38100" dir="2700000" algn="tl">
                    <a:srgbClr val="000000">
                      <a:alpha val="43137"/>
                    </a:srgbClr>
                  </a:outerShdw>
                </a:effectLst>
              </a:rPr>
              <a:t>12:00 – 13:00: </a:t>
            </a:r>
            <a:r>
              <a:rPr lang="en-US" sz="2400" b="1" dirty="0">
                <a:effectLst>
                  <a:outerShdw blurRad="38100" dist="38100" dir="2700000" algn="tl">
                    <a:srgbClr val="000000">
                      <a:alpha val="43137"/>
                    </a:srgbClr>
                  </a:outerShdw>
                </a:effectLst>
              </a:rPr>
              <a:t>Lunch and Team Finalized (Pizza)</a:t>
            </a:r>
          </a:p>
          <a:p>
            <a:pPr marL="800100" lvl="1" indent="-342900">
              <a:buFont typeface="Wingdings" panose="05000000000000000000" pitchFamily="2" charset="2"/>
              <a:buChar char="§"/>
            </a:pPr>
            <a:r>
              <a:rPr lang="en-US" sz="2400" dirty="0"/>
              <a:t>Each team coordinator will submit the team information </a:t>
            </a:r>
          </a:p>
          <a:p>
            <a:pPr lvl="1"/>
            <a:r>
              <a:rPr lang="en-US" sz="2400" dirty="0"/>
              <a:t>	via Google Form by </a:t>
            </a:r>
            <a:r>
              <a:rPr lang="en-US" sz="2400" b="1" dirty="0">
                <a:solidFill>
                  <a:srgbClr val="FF0000"/>
                </a:solidFill>
              </a:rPr>
              <a:t>12:30 pm!</a:t>
            </a:r>
            <a:endParaRPr lang="en-US" sz="2400" dirty="0"/>
          </a:p>
          <a:p>
            <a:pPr lvl="1"/>
            <a:r>
              <a:rPr lang="en-US" sz="2400" dirty="0"/>
              <a:t>	Link: </a:t>
            </a:r>
            <a:r>
              <a:rPr lang="en-US" sz="2400" dirty="0">
                <a:hlinkClick r:id="rId3"/>
              </a:rPr>
              <a:t>https://goo.gl/forms/PHLwFsKl1vJoduOh1</a:t>
            </a:r>
            <a:r>
              <a:rPr lang="en-US" sz="2400" dirty="0"/>
              <a:t> </a:t>
            </a:r>
          </a:p>
          <a:p>
            <a:pPr lvl="1"/>
            <a:r>
              <a:rPr lang="en-US" sz="2400" dirty="0"/>
              <a:t>	</a:t>
            </a:r>
            <a:r>
              <a:rPr lang="en-US" i="1" dirty="0"/>
              <a:t>(This link is also available on the Hackathon site under agenda)</a:t>
            </a:r>
          </a:p>
          <a:p>
            <a:pPr marL="800100" lvl="1" indent="-342900">
              <a:buFont typeface="Wingdings" panose="05000000000000000000" pitchFamily="2" charset="2"/>
              <a:buChar char="§"/>
            </a:pPr>
            <a:r>
              <a:rPr lang="en-US" sz="2400" dirty="0"/>
              <a:t>We will assign a </a:t>
            </a:r>
            <a:r>
              <a:rPr lang="en-US" sz="2400" dirty="0" err="1"/>
              <a:t>Github</a:t>
            </a:r>
            <a:r>
              <a:rPr lang="en-US" sz="2400" dirty="0"/>
              <a:t> repository for each team</a:t>
            </a:r>
          </a:p>
          <a:p>
            <a:endParaRPr lang="en-US" sz="2400" b="1" dirty="0"/>
          </a:p>
        </p:txBody>
      </p:sp>
      <p:pic>
        <p:nvPicPr>
          <p:cNvPr id="5" name="Picture 5" descr="sdsu logo">
            <a:extLst>
              <a:ext uri="{FF2B5EF4-FFF2-40B4-BE49-F238E27FC236}">
                <a16:creationId xmlns:a16="http://schemas.microsoft.com/office/drawing/2014/main" id="{B0977E51-AE56-41C4-9D02-3418DA4344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06639" y="111809"/>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7" descr="D:\Dropbox\0000-Human-Dynamics-Center\LOGO-design\HDMA LOGO FINAL\PNG - Various Sizes\Color - PNG\Small\HDMA_Logo_Small_ICON.png">
            <a:extLst>
              <a:ext uri="{FF2B5EF4-FFF2-40B4-BE49-F238E27FC236}">
                <a16:creationId xmlns:a16="http://schemas.microsoft.com/office/drawing/2014/main" id="{D31C9BD1-3E98-4532-82EE-1971A3F7F54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13510" y="6155723"/>
            <a:ext cx="1299768" cy="49607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563F14EB-DDF6-45EC-BD9A-71700C1108A3}"/>
              </a:ext>
            </a:extLst>
          </p:cNvPr>
          <p:cNvPicPr>
            <a:picLocks noChangeAspect="1"/>
          </p:cNvPicPr>
          <p:nvPr/>
        </p:nvPicPr>
        <p:blipFill>
          <a:blip r:embed="rId6"/>
          <a:stretch>
            <a:fillRect/>
          </a:stretch>
        </p:blipFill>
        <p:spPr>
          <a:xfrm>
            <a:off x="130722" y="41214"/>
            <a:ext cx="1006639" cy="1006639"/>
          </a:xfrm>
          <a:prstGeom prst="rect">
            <a:avLst/>
          </a:prstGeom>
        </p:spPr>
      </p:pic>
      <p:pic>
        <p:nvPicPr>
          <p:cNvPr id="9" name="Picture 8">
            <a:extLst>
              <a:ext uri="{FF2B5EF4-FFF2-40B4-BE49-F238E27FC236}">
                <a16:creationId xmlns:a16="http://schemas.microsoft.com/office/drawing/2014/main" id="{9A7181B1-6D6F-45FA-89CE-FCF44A3EDB2F}"/>
              </a:ext>
            </a:extLst>
          </p:cNvPr>
          <p:cNvPicPr>
            <a:picLocks noChangeAspect="1"/>
          </p:cNvPicPr>
          <p:nvPr/>
        </p:nvPicPr>
        <p:blipFill rotWithShape="1">
          <a:blip r:embed="rId7"/>
          <a:srcRect b="61913"/>
          <a:stretch/>
        </p:blipFill>
        <p:spPr>
          <a:xfrm>
            <a:off x="130722" y="6043123"/>
            <a:ext cx="1427118" cy="721279"/>
          </a:xfrm>
          <a:prstGeom prst="rect">
            <a:avLst/>
          </a:prstGeom>
        </p:spPr>
      </p:pic>
    </p:spTree>
    <p:extLst>
      <p:ext uri="{BB962C8B-B14F-4D97-AF65-F5344CB8AC3E}">
        <p14:creationId xmlns:p14="http://schemas.microsoft.com/office/powerpoint/2010/main" val="3740039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5" descr="sdsu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522" y="7334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7" descr="D:\Dropbox\0000-Human-Dynamics-Center\LOGO-design\HDMA LOGO FINAL\PNG - Various Sizes\Color - PNG\Small\HDMA_Logo_Small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4682" y="146096"/>
            <a:ext cx="1299768" cy="49607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rotWithShape="1">
          <a:blip r:embed="rId4"/>
          <a:srcRect t="25812"/>
          <a:stretch/>
        </p:blipFill>
        <p:spPr>
          <a:xfrm>
            <a:off x="1976056" y="243840"/>
            <a:ext cx="5177219" cy="699135"/>
          </a:xfrm>
          <a:prstGeom prst="rect">
            <a:avLst/>
          </a:prstGeom>
        </p:spPr>
      </p:pic>
      <p:sp>
        <p:nvSpPr>
          <p:cNvPr id="2" name="TextBox 1"/>
          <p:cNvSpPr txBox="1"/>
          <p:nvPr/>
        </p:nvSpPr>
        <p:spPr>
          <a:xfrm>
            <a:off x="474774" y="1172519"/>
            <a:ext cx="7904479" cy="5201424"/>
          </a:xfrm>
          <a:prstGeom prst="rect">
            <a:avLst/>
          </a:prstGeom>
          <a:noFill/>
        </p:spPr>
        <p:txBody>
          <a:bodyPr wrap="square" rtlCol="0">
            <a:spAutoFit/>
          </a:bodyPr>
          <a:lstStyle/>
          <a:p>
            <a:pPr algn="ctr"/>
            <a:r>
              <a:rPr lang="en-US" sz="3200" b="1" dirty="0">
                <a:solidFill>
                  <a:srgbClr val="C00000"/>
                </a:solidFill>
              </a:rPr>
              <a:t>YOUR INNOVATION CAN WIN PRIZES</a:t>
            </a:r>
          </a:p>
          <a:p>
            <a:endParaRPr lang="en-US" sz="2400" b="1" dirty="0"/>
          </a:p>
          <a:p>
            <a:pPr lvl="1"/>
            <a:r>
              <a:rPr lang="en-US" sz="2800" b="1" dirty="0"/>
              <a:t>Best Overall Projects:  </a:t>
            </a:r>
            <a:endParaRPr lang="en-US" sz="2800" dirty="0"/>
          </a:p>
          <a:p>
            <a:pPr lvl="1"/>
            <a:r>
              <a:rPr lang="en-US" sz="2800" b="1" dirty="0">
                <a:solidFill>
                  <a:srgbClr val="C00000"/>
                </a:solidFill>
              </a:rPr>
              <a:t>1st Prize:  $600 </a:t>
            </a:r>
            <a:endParaRPr lang="en-US" sz="2800" dirty="0">
              <a:solidFill>
                <a:srgbClr val="C00000"/>
              </a:solidFill>
            </a:endParaRPr>
          </a:p>
          <a:p>
            <a:pPr lvl="1"/>
            <a:r>
              <a:rPr lang="en-US" sz="2800" b="1" dirty="0">
                <a:solidFill>
                  <a:srgbClr val="C00000"/>
                </a:solidFill>
              </a:rPr>
              <a:t>2nd Prize: $300 </a:t>
            </a:r>
            <a:endParaRPr lang="en-US" sz="2800" dirty="0">
              <a:solidFill>
                <a:srgbClr val="C00000"/>
              </a:solidFill>
            </a:endParaRPr>
          </a:p>
          <a:p>
            <a:pPr lvl="1"/>
            <a:r>
              <a:rPr lang="en-US" sz="2800" b="1" dirty="0">
                <a:solidFill>
                  <a:srgbClr val="C00000"/>
                </a:solidFill>
              </a:rPr>
              <a:t>3rd Prize:  $150 </a:t>
            </a:r>
            <a:endParaRPr lang="en-US" sz="2800" dirty="0">
              <a:solidFill>
                <a:srgbClr val="C00000"/>
              </a:solidFill>
            </a:endParaRPr>
          </a:p>
          <a:p>
            <a:pPr lvl="1"/>
            <a:r>
              <a:rPr lang="en-US" sz="2800" b="1" dirty="0"/>
              <a:t> </a:t>
            </a:r>
            <a:endParaRPr lang="en-US" sz="2800" dirty="0"/>
          </a:p>
          <a:p>
            <a:pPr lvl="1"/>
            <a:r>
              <a:rPr lang="en-US" sz="2800" b="1" dirty="0"/>
              <a:t>Most innovative idea: </a:t>
            </a:r>
            <a:r>
              <a:rPr lang="en-US" sz="2800" b="1" dirty="0">
                <a:solidFill>
                  <a:srgbClr val="C00000"/>
                </a:solidFill>
              </a:rPr>
              <a:t>$100 </a:t>
            </a:r>
            <a:endParaRPr lang="en-US" sz="2800" dirty="0">
              <a:solidFill>
                <a:srgbClr val="C00000"/>
              </a:solidFill>
            </a:endParaRPr>
          </a:p>
          <a:p>
            <a:pPr lvl="1"/>
            <a:r>
              <a:rPr lang="en-US" sz="2800" b="1" dirty="0"/>
              <a:t>Strongest teamwork: </a:t>
            </a:r>
            <a:r>
              <a:rPr lang="en-US" sz="2800" b="1" dirty="0">
                <a:solidFill>
                  <a:srgbClr val="C00000"/>
                </a:solidFill>
              </a:rPr>
              <a:t>$100 </a:t>
            </a:r>
            <a:endParaRPr lang="en-US" sz="2800" dirty="0">
              <a:solidFill>
                <a:srgbClr val="C00000"/>
              </a:solidFill>
            </a:endParaRPr>
          </a:p>
          <a:p>
            <a:pPr lvl="1"/>
            <a:endParaRPr lang="en-US" sz="2800" b="1" dirty="0"/>
          </a:p>
          <a:p>
            <a:pPr lvl="1"/>
            <a:r>
              <a:rPr lang="en-US" sz="2800" b="1" dirty="0"/>
              <a:t>Additional  </a:t>
            </a:r>
            <a:r>
              <a:rPr lang="en-US" sz="2800" b="1" dirty="0">
                <a:solidFill>
                  <a:srgbClr val="C00000"/>
                </a:solidFill>
              </a:rPr>
              <a:t>$2500 </a:t>
            </a:r>
            <a:r>
              <a:rPr lang="en-US" sz="2800" b="1" dirty="0"/>
              <a:t>In Prizes!!!</a:t>
            </a:r>
            <a:endParaRPr lang="en-US" sz="2800" dirty="0">
              <a:solidFill>
                <a:srgbClr val="C00000"/>
              </a:solidFill>
            </a:endParaRPr>
          </a:p>
          <a:p>
            <a:endParaRPr lang="en-US" sz="2400" dirty="0"/>
          </a:p>
        </p:txBody>
      </p:sp>
    </p:spTree>
    <p:extLst>
      <p:ext uri="{BB962C8B-B14F-4D97-AF65-F5344CB8AC3E}">
        <p14:creationId xmlns:p14="http://schemas.microsoft.com/office/powerpoint/2010/main" val="3579203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5" descr="sdsu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522" y="7334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7" descr="D:\Dropbox\0000-Human-Dynamics-Center\LOGO-design\HDMA LOGO FINAL\PNG - Various Sizes\Color - PNG\Small\HDMA_Logo_Small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4682" y="146096"/>
            <a:ext cx="1299768" cy="49607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rotWithShape="1">
          <a:blip r:embed="rId4"/>
          <a:srcRect t="25812"/>
          <a:stretch/>
        </p:blipFill>
        <p:spPr>
          <a:xfrm>
            <a:off x="1976056" y="243840"/>
            <a:ext cx="5177219" cy="699135"/>
          </a:xfrm>
          <a:prstGeom prst="rect">
            <a:avLst/>
          </a:prstGeom>
        </p:spPr>
      </p:pic>
      <p:sp>
        <p:nvSpPr>
          <p:cNvPr id="2" name="TextBox 1"/>
          <p:cNvSpPr txBox="1"/>
          <p:nvPr/>
        </p:nvSpPr>
        <p:spPr>
          <a:xfrm>
            <a:off x="390522" y="1172519"/>
            <a:ext cx="8543928" cy="5016758"/>
          </a:xfrm>
          <a:prstGeom prst="rect">
            <a:avLst/>
          </a:prstGeom>
          <a:noFill/>
        </p:spPr>
        <p:txBody>
          <a:bodyPr wrap="square" rtlCol="0">
            <a:spAutoFit/>
          </a:bodyPr>
          <a:lstStyle/>
          <a:p>
            <a:r>
              <a:rPr lang="en-US" sz="2400" b="1" dirty="0"/>
              <a:t>Additional Prizes for </a:t>
            </a:r>
            <a:r>
              <a:rPr lang="en-US" sz="2400" b="1" dirty="0">
                <a:solidFill>
                  <a:srgbClr val="C00000"/>
                </a:solidFill>
              </a:rPr>
              <a:t>SDSU Students </a:t>
            </a:r>
          </a:p>
          <a:p>
            <a:r>
              <a:rPr lang="en-US" sz="2400" b="1" dirty="0"/>
              <a:t>Sponsored by Zip Launch Pad </a:t>
            </a:r>
            <a:r>
              <a:rPr lang="en-US" sz="2000" b="1" dirty="0"/>
              <a:t>(</a:t>
            </a:r>
            <a:r>
              <a:rPr lang="en-US" sz="2000" dirty="0"/>
              <a:t>team must have at least one active SDSU student. Winning team must apply to the ZIP Launchpad through our application cycle and be admitted by the Selection Committee to receive 2nd $500 award)</a:t>
            </a:r>
            <a:r>
              <a:rPr lang="en-US" sz="2400" dirty="0"/>
              <a:t>.</a:t>
            </a:r>
          </a:p>
          <a:p>
            <a:pPr marL="342900" indent="-342900">
              <a:buFont typeface="Arial" panose="020B0604020202020204" pitchFamily="34" charset="0"/>
              <a:buChar char="•"/>
            </a:pPr>
            <a:r>
              <a:rPr lang="en-US" sz="2400" b="1" dirty="0"/>
              <a:t>Best Overall </a:t>
            </a:r>
            <a:r>
              <a:rPr lang="en-US" sz="2400" b="1" dirty="0">
                <a:solidFill>
                  <a:srgbClr val="C00000"/>
                </a:solidFill>
              </a:rPr>
              <a:t>$500</a:t>
            </a:r>
          </a:p>
          <a:p>
            <a:pPr marL="342900" indent="-342900">
              <a:buFont typeface="Arial" panose="020B0604020202020204" pitchFamily="34" charset="0"/>
              <a:buChar char="•"/>
            </a:pPr>
            <a:r>
              <a:rPr lang="en-US" sz="2400" b="1" dirty="0"/>
              <a:t>Women in STEM - Best Startup Idea </a:t>
            </a:r>
            <a:r>
              <a:rPr lang="en-US" sz="2400" b="1" dirty="0">
                <a:solidFill>
                  <a:srgbClr val="C00000"/>
                </a:solidFill>
              </a:rPr>
              <a:t>$500</a:t>
            </a:r>
          </a:p>
          <a:p>
            <a:pPr marL="342900" indent="-342900">
              <a:buFont typeface="Arial" panose="020B0604020202020204" pitchFamily="34" charset="0"/>
              <a:buChar char="•"/>
            </a:pPr>
            <a:r>
              <a:rPr lang="en-US" sz="2400" b="1" dirty="0"/>
              <a:t>VETERAN- Best Startup Idea </a:t>
            </a:r>
            <a:r>
              <a:rPr lang="en-US" sz="2400" b="1" dirty="0">
                <a:solidFill>
                  <a:srgbClr val="C00000"/>
                </a:solidFill>
              </a:rPr>
              <a:t>$500</a:t>
            </a:r>
          </a:p>
          <a:p>
            <a:pPr marL="342900" indent="-342900">
              <a:buFont typeface="Arial" panose="020B0604020202020204" pitchFamily="34" charset="0"/>
              <a:buChar char="•"/>
            </a:pPr>
            <a:r>
              <a:rPr lang="en-US" sz="2400" b="1" dirty="0"/>
              <a:t>Best Startup Idea - Aging Independently </a:t>
            </a:r>
            <a:r>
              <a:rPr lang="en-US" sz="2400" b="1" dirty="0">
                <a:solidFill>
                  <a:srgbClr val="C00000"/>
                </a:solidFill>
              </a:rPr>
              <a:t>$500</a:t>
            </a:r>
          </a:p>
          <a:p>
            <a:endParaRPr lang="en-US" sz="2400" dirty="0"/>
          </a:p>
          <a:p>
            <a:r>
              <a:rPr lang="en-US" sz="2400" b="1" dirty="0"/>
              <a:t>Additional Prizes for </a:t>
            </a:r>
            <a:r>
              <a:rPr lang="en-US" sz="2400" b="1" dirty="0">
                <a:solidFill>
                  <a:srgbClr val="C00000"/>
                </a:solidFill>
              </a:rPr>
              <a:t>K-14 Students </a:t>
            </a:r>
          </a:p>
          <a:p>
            <a:r>
              <a:rPr lang="en-US" sz="2400" dirty="0"/>
              <a:t>Sponsored by Encoding Geography (NSF project).</a:t>
            </a:r>
          </a:p>
          <a:p>
            <a:pPr marL="342900" indent="-342900">
              <a:buFont typeface="Arial" panose="020B0604020202020204" pitchFamily="34" charset="0"/>
              <a:buChar char="•"/>
            </a:pPr>
            <a:r>
              <a:rPr lang="en-US" sz="2400" b="1" dirty="0"/>
              <a:t>Young Geo-computational Thinker </a:t>
            </a:r>
            <a:r>
              <a:rPr lang="en-US" sz="2400" b="1" dirty="0">
                <a:solidFill>
                  <a:srgbClr val="C00000"/>
                </a:solidFill>
              </a:rPr>
              <a:t>$500 </a:t>
            </a:r>
            <a:r>
              <a:rPr lang="en-US" dirty="0"/>
              <a:t>(All members of the team must be </a:t>
            </a:r>
            <a:r>
              <a:rPr lang="en-US" b="1" dirty="0"/>
              <a:t>second-year college students or younger.  </a:t>
            </a:r>
            <a:r>
              <a:rPr lang="en-US" dirty="0"/>
              <a:t>The team must apply geographical and computational thinking (geo-computational) skills to their solution)</a:t>
            </a:r>
          </a:p>
        </p:txBody>
      </p:sp>
    </p:spTree>
    <p:extLst>
      <p:ext uri="{BB962C8B-B14F-4D97-AF65-F5344CB8AC3E}">
        <p14:creationId xmlns:p14="http://schemas.microsoft.com/office/powerpoint/2010/main" val="346176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5" descr="sdsu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522" y="7334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7" descr="D:\Dropbox\0000-Human-Dynamics-Center\LOGO-design\HDMA LOGO FINAL\PNG - Various Sizes\Color - PNG\Small\HDMA_Logo_Small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4682" y="146096"/>
            <a:ext cx="1299768" cy="49607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266190" y="1092326"/>
            <a:ext cx="6503338" cy="5386090"/>
          </a:xfrm>
          <a:prstGeom prst="rect">
            <a:avLst/>
          </a:prstGeom>
          <a:noFill/>
        </p:spPr>
        <p:txBody>
          <a:bodyPr wrap="square" rtlCol="0">
            <a:spAutoFit/>
          </a:bodyPr>
          <a:lstStyle/>
          <a:p>
            <a:r>
              <a:rPr lang="en-US" sz="3200" b="1" dirty="0">
                <a:solidFill>
                  <a:srgbClr val="C00000"/>
                </a:solidFill>
              </a:rPr>
              <a:t>Food and Drinks:</a:t>
            </a:r>
          </a:p>
          <a:p>
            <a:endParaRPr lang="en-US" sz="2400" b="1" dirty="0"/>
          </a:p>
          <a:p>
            <a:r>
              <a:rPr lang="en-US" sz="2400" b="1" dirty="0"/>
              <a:t>Use Your Own Water Bottle: Please </a:t>
            </a:r>
            <a:r>
              <a:rPr lang="en-US" sz="2400" b="1" dirty="0">
                <a:solidFill>
                  <a:srgbClr val="C00000"/>
                </a:solidFill>
              </a:rPr>
              <a:t>Mark your name </a:t>
            </a:r>
            <a:r>
              <a:rPr lang="en-US" sz="2400" b="1" dirty="0"/>
              <a:t>and </a:t>
            </a:r>
            <a:r>
              <a:rPr lang="en-US" sz="2400" b="1" dirty="0">
                <a:solidFill>
                  <a:srgbClr val="C00000"/>
                </a:solidFill>
              </a:rPr>
              <a:t>Refill</a:t>
            </a:r>
            <a:r>
              <a:rPr lang="en-US" sz="2400" b="1" dirty="0"/>
              <a:t> it on the refill station.</a:t>
            </a:r>
          </a:p>
          <a:p>
            <a:endParaRPr lang="en-US" sz="2400" b="1" dirty="0"/>
          </a:p>
          <a:p>
            <a:r>
              <a:rPr lang="en-US" sz="2400" b="1" dirty="0">
                <a:solidFill>
                  <a:srgbClr val="C00000"/>
                </a:solidFill>
              </a:rPr>
              <a:t>No food (Pizza) INSIDE the Classroom.  </a:t>
            </a:r>
          </a:p>
          <a:p>
            <a:r>
              <a:rPr lang="en-US" sz="2400" b="1" dirty="0"/>
              <a:t>Please consume food at the Hallway or Outside the building.  Thank you. </a:t>
            </a:r>
          </a:p>
          <a:p>
            <a:endParaRPr lang="en-US" sz="2400" b="1" dirty="0"/>
          </a:p>
          <a:p>
            <a:r>
              <a:rPr lang="en-US" sz="2400" b="1" dirty="0"/>
              <a:t>Two Coffee Breaks (morning and afternoon).</a:t>
            </a:r>
          </a:p>
          <a:p>
            <a:r>
              <a:rPr lang="en-US" sz="2400" b="1" dirty="0"/>
              <a:t>Lunch (12pm) : Pizza and Granola Bars, Chips. </a:t>
            </a:r>
          </a:p>
          <a:p>
            <a:endParaRPr lang="en-US" sz="2400" b="1" dirty="0"/>
          </a:p>
          <a:p>
            <a:r>
              <a:rPr lang="en-US" sz="2400" b="1" dirty="0">
                <a:solidFill>
                  <a:srgbClr val="C00000"/>
                </a:solidFill>
              </a:rPr>
              <a:t>RESTROOM: On the Left Side of the Classroom. </a:t>
            </a:r>
            <a:r>
              <a:rPr lang="en-US" sz="2400" b="1" dirty="0"/>
              <a:t>DO NOT close/lock the entrance door.</a:t>
            </a:r>
          </a:p>
        </p:txBody>
      </p:sp>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69527" y="1165076"/>
            <a:ext cx="2097108" cy="20971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7"/>
          <p:cNvPicPr>
            <a:picLocks noChangeAspect="1"/>
          </p:cNvPicPr>
          <p:nvPr/>
        </p:nvPicPr>
        <p:blipFill rotWithShape="1">
          <a:blip r:embed="rId5"/>
          <a:srcRect t="25812"/>
          <a:stretch/>
        </p:blipFill>
        <p:spPr>
          <a:xfrm>
            <a:off x="1976056" y="243840"/>
            <a:ext cx="5177219" cy="699135"/>
          </a:xfrm>
          <a:prstGeom prst="rect">
            <a:avLst/>
          </a:prstGeom>
        </p:spPr>
      </p:pic>
      <p:pic>
        <p:nvPicPr>
          <p:cNvPr id="3" name="Picture 2"/>
          <p:cNvPicPr>
            <a:picLocks noChangeAspect="1"/>
          </p:cNvPicPr>
          <p:nvPr/>
        </p:nvPicPr>
        <p:blipFill rotWithShape="1">
          <a:blip r:embed="rId6"/>
          <a:srcRect l="18731" t="22712" r="12884"/>
          <a:stretch/>
        </p:blipFill>
        <p:spPr>
          <a:xfrm>
            <a:off x="6441115" y="3939829"/>
            <a:ext cx="2387134" cy="1615949"/>
          </a:xfrm>
          <a:prstGeom prst="rect">
            <a:avLst/>
          </a:prstGeom>
        </p:spPr>
      </p:pic>
    </p:spTree>
    <p:extLst>
      <p:ext uri="{BB962C8B-B14F-4D97-AF65-F5344CB8AC3E}">
        <p14:creationId xmlns:p14="http://schemas.microsoft.com/office/powerpoint/2010/main" val="207221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5" descr="sdsu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522" y="7334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7" descr="D:\Dropbox\0000-Human-Dynamics-Center\LOGO-design\HDMA LOGO FINAL\PNG - Various Sizes\Color - PNG\Small\HDMA_Logo_Small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4682" y="146096"/>
            <a:ext cx="1299768" cy="49607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97150" y="1131026"/>
            <a:ext cx="4612009" cy="2492990"/>
          </a:xfrm>
          <a:prstGeom prst="rect">
            <a:avLst/>
          </a:prstGeom>
          <a:noFill/>
        </p:spPr>
        <p:txBody>
          <a:bodyPr wrap="square" rtlCol="0">
            <a:spAutoFit/>
          </a:bodyPr>
          <a:lstStyle/>
          <a:p>
            <a:r>
              <a:rPr lang="en-US" sz="3600" b="1" dirty="0">
                <a:solidFill>
                  <a:srgbClr val="C00000"/>
                </a:solidFill>
              </a:rPr>
              <a:t>Watch Your Belongings</a:t>
            </a:r>
          </a:p>
          <a:p>
            <a:endParaRPr lang="en-US" sz="2400" b="1" dirty="0"/>
          </a:p>
          <a:p>
            <a:r>
              <a:rPr lang="en-US" sz="2400" b="1" dirty="0"/>
              <a:t>We are not responsible for your personal items left in the classroom. Please don’t leave your important devices unattended. </a:t>
            </a:r>
          </a:p>
        </p:txBody>
      </p:sp>
      <p:pic>
        <p:nvPicPr>
          <p:cNvPr id="8" name="Picture 7"/>
          <p:cNvPicPr>
            <a:picLocks noChangeAspect="1"/>
          </p:cNvPicPr>
          <p:nvPr/>
        </p:nvPicPr>
        <p:blipFill rotWithShape="1">
          <a:blip r:embed="rId4"/>
          <a:srcRect t="25812"/>
          <a:stretch/>
        </p:blipFill>
        <p:spPr>
          <a:xfrm>
            <a:off x="1976056" y="243840"/>
            <a:ext cx="5177219" cy="699135"/>
          </a:xfrm>
          <a:prstGeom prst="rect">
            <a:avLst/>
          </a:prstGeom>
        </p:spPr>
      </p:pic>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19896" y="1317308"/>
            <a:ext cx="3268504" cy="21204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rotWithShape="1">
          <a:blip r:embed="rId6">
            <a:extLst>
              <a:ext uri="{28A0092B-C50C-407E-A947-70E740481C1C}">
                <a14:useLocalDpi xmlns:a14="http://schemas.microsoft.com/office/drawing/2010/main" val="0"/>
              </a:ext>
            </a:extLst>
          </a:blip>
          <a:srcRect b="30697"/>
          <a:stretch/>
        </p:blipFill>
        <p:spPr bwMode="auto">
          <a:xfrm>
            <a:off x="5519896" y="3671284"/>
            <a:ext cx="3014504" cy="27641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rotWithShape="1">
          <a:blip r:embed="rId7">
            <a:extLst>
              <a:ext uri="{28A0092B-C50C-407E-A947-70E740481C1C}">
                <a14:useLocalDpi xmlns:a14="http://schemas.microsoft.com/office/drawing/2010/main" val="0"/>
              </a:ext>
            </a:extLst>
          </a:blip>
          <a:srcRect b="10595"/>
          <a:stretch/>
        </p:blipFill>
        <p:spPr bwMode="auto">
          <a:xfrm>
            <a:off x="1832928" y="3671284"/>
            <a:ext cx="2363152" cy="29847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748978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0720" y="1265208"/>
            <a:ext cx="8239760" cy="5078313"/>
          </a:xfrm>
          <a:prstGeom prst="rect">
            <a:avLst/>
          </a:prstGeom>
        </p:spPr>
        <p:txBody>
          <a:bodyPr wrap="square">
            <a:spAutoFit/>
          </a:bodyPr>
          <a:lstStyle/>
          <a:p>
            <a:r>
              <a:rPr lang="en-US" dirty="0"/>
              <a:t>1.	Make sure the Internet Browser and all of the tabs or windows are closed.</a:t>
            </a:r>
          </a:p>
          <a:p>
            <a:r>
              <a:rPr lang="en-US" dirty="0"/>
              <a:t>2.	Locate your </a:t>
            </a:r>
            <a:r>
              <a:rPr lang="en-US" dirty="0" err="1"/>
              <a:t>WiFi</a:t>
            </a:r>
            <a:r>
              <a:rPr lang="en-US" dirty="0"/>
              <a:t> menu/access.</a:t>
            </a:r>
          </a:p>
          <a:p>
            <a:r>
              <a:rPr lang="en-US" dirty="0"/>
              <a:t>3.	</a:t>
            </a:r>
            <a:r>
              <a:rPr lang="en-US" b="1" dirty="0"/>
              <a:t>Select </a:t>
            </a:r>
            <a:r>
              <a:rPr lang="en-US" b="1" dirty="0" err="1"/>
              <a:t>SDSU_Wireless</a:t>
            </a:r>
            <a:endParaRPr lang="en-US" b="1" dirty="0"/>
          </a:p>
          <a:p>
            <a:r>
              <a:rPr lang="en-US" b="1" dirty="0"/>
              <a:t>4.	Open your Internet browser. “Welcome to SDSU“ should appear.</a:t>
            </a:r>
          </a:p>
          <a:p>
            <a:r>
              <a:rPr lang="en-US" b="1" dirty="0"/>
              <a:t>5.	Click on Guests.</a:t>
            </a:r>
          </a:p>
          <a:p>
            <a:r>
              <a:rPr lang="en-US" dirty="0"/>
              <a:t>6.	Enter in your Full Name.</a:t>
            </a:r>
          </a:p>
          <a:p>
            <a:r>
              <a:rPr lang="en-US" dirty="0"/>
              <a:t>7.	Enter in your Cell Phone number.</a:t>
            </a:r>
          </a:p>
          <a:p>
            <a:r>
              <a:rPr lang="en-US" dirty="0"/>
              <a:t>8.	Select your Mobile Carrier from the list. You will not be able to connect to the university’s network, if your Cellular Service Provider is not in the Mobile Carrier list, your cellular service or phone does not accept SMS text messages or you do not have a cellular phone.</a:t>
            </a:r>
          </a:p>
          <a:p>
            <a:r>
              <a:rPr lang="en-US" dirty="0"/>
              <a:t>9.	Enter your Email Address. This will become your username to log into the network</a:t>
            </a:r>
          </a:p>
          <a:p>
            <a:r>
              <a:rPr lang="en-US" dirty="0"/>
              <a:t>10.	Read and Accept the SDSU terms of use</a:t>
            </a:r>
          </a:p>
          <a:p>
            <a:r>
              <a:rPr lang="en-US" dirty="0"/>
              <a:t>11.	Click Register.</a:t>
            </a:r>
          </a:p>
          <a:p>
            <a:r>
              <a:rPr lang="en-US" dirty="0"/>
              <a:t>12.	Check you cell phone for a text message from wifi-registration@sdsu.edu. In the text message you will find the username and password to enter into </a:t>
            </a:r>
            <a:r>
              <a:rPr lang="en-US" dirty="0" err="1"/>
              <a:t>SDSU_Wireless</a:t>
            </a:r>
            <a:r>
              <a:rPr lang="en-US" dirty="0"/>
              <a:t> web page.</a:t>
            </a:r>
          </a:p>
        </p:txBody>
      </p:sp>
      <p:sp>
        <p:nvSpPr>
          <p:cNvPr id="3" name="TextBox 2"/>
          <p:cNvSpPr txBox="1"/>
          <p:nvPr/>
        </p:nvSpPr>
        <p:spPr>
          <a:xfrm>
            <a:off x="1288966" y="220454"/>
            <a:ext cx="6591548" cy="707886"/>
          </a:xfrm>
          <a:prstGeom prst="rect">
            <a:avLst/>
          </a:prstGeom>
          <a:noFill/>
        </p:spPr>
        <p:txBody>
          <a:bodyPr wrap="none" rtlCol="0">
            <a:spAutoFit/>
          </a:bodyPr>
          <a:lstStyle/>
          <a:p>
            <a:r>
              <a:rPr lang="en-US" sz="4000" b="1" dirty="0"/>
              <a:t>Free  SDSU Guest Wi-Fi Access</a:t>
            </a:r>
          </a:p>
        </p:txBody>
      </p:sp>
    </p:spTree>
    <p:extLst>
      <p:ext uri="{BB962C8B-B14F-4D97-AF65-F5344CB8AC3E}">
        <p14:creationId xmlns:p14="http://schemas.microsoft.com/office/powerpoint/2010/main" val="24663761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5" descr="sdsu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522" y="7334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7" descr="D:\Dropbox\0000-Human-Dynamics-Center\LOGO-design\HDMA LOGO FINAL\PNG - Various Sizes\Color - PNG\Small\HDMA_Logo_Small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4682" y="146096"/>
            <a:ext cx="1299768" cy="49607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233680" y="1050508"/>
            <a:ext cx="8700770" cy="5447645"/>
          </a:xfrm>
          <a:prstGeom prst="rect">
            <a:avLst/>
          </a:prstGeom>
          <a:noFill/>
        </p:spPr>
        <p:txBody>
          <a:bodyPr wrap="square" rtlCol="0">
            <a:spAutoFit/>
          </a:bodyPr>
          <a:lstStyle/>
          <a:p>
            <a:pPr algn="ctr"/>
            <a:r>
              <a:rPr lang="en-US" sz="4000" b="1" dirty="0"/>
              <a:t>Tools  </a:t>
            </a:r>
            <a:r>
              <a:rPr lang="en-US" sz="2800" b="1" dirty="0">
                <a:hlinkClick r:id="rId4"/>
              </a:rPr>
              <a:t>http://bigdataforsandiego.github.io/#tools</a:t>
            </a:r>
            <a:r>
              <a:rPr lang="en-US" sz="2800" b="1" dirty="0"/>
              <a:t> </a:t>
            </a:r>
            <a:endParaRPr lang="en-US" sz="4000" b="1" dirty="0"/>
          </a:p>
          <a:p>
            <a:pPr algn="ctr"/>
            <a:r>
              <a:rPr lang="en-US" sz="2800" dirty="0"/>
              <a:t>(Software Development Tools, Presentation, Hosting, File Sharing, Could Data Storage, Project Management)</a:t>
            </a:r>
          </a:p>
          <a:p>
            <a:pPr algn="ctr"/>
            <a:endParaRPr lang="en-US" sz="2800" dirty="0"/>
          </a:p>
          <a:p>
            <a:pPr algn="ctr"/>
            <a:r>
              <a:rPr lang="en-US" sz="2800" dirty="0"/>
              <a:t>Free Amazon EC2 Account Credits ($100): For each team who would like to request credits for the hackathon, email to </a:t>
            </a:r>
            <a:r>
              <a:rPr lang="en-US" sz="2800" dirty="0">
                <a:hlinkClick r:id="rId5"/>
              </a:rPr>
              <a:t>mtsou@sdsu.edu</a:t>
            </a:r>
            <a:r>
              <a:rPr lang="en-US" sz="2800" dirty="0"/>
              <a:t>  (this may need you to set up with credit card info). </a:t>
            </a:r>
          </a:p>
          <a:p>
            <a:pPr algn="ctr"/>
            <a:endParaRPr lang="en-US" sz="2800" dirty="0"/>
          </a:p>
          <a:p>
            <a:pPr algn="ctr"/>
            <a:r>
              <a:rPr lang="en-US" sz="2800" dirty="0"/>
              <a:t>(Or you can use your SDSU email to set up AWS Educate Account without using credit card.)  Go to </a:t>
            </a:r>
            <a:r>
              <a:rPr lang="en-US" sz="2800" b="1" dirty="0"/>
              <a:t>GitHub</a:t>
            </a:r>
            <a:r>
              <a:rPr lang="en-US" sz="2800" dirty="0"/>
              <a:t> site </a:t>
            </a:r>
            <a:r>
              <a:rPr lang="en-US" sz="2800" dirty="0">
                <a:sym typeface="Wingdings" panose="05000000000000000000" pitchFamily="2" charset="2"/>
              </a:rPr>
              <a:t> search for “Tableau-and-Amazon-EC2-tutorial”.</a:t>
            </a:r>
            <a:endParaRPr lang="en-US" sz="2800" dirty="0"/>
          </a:p>
        </p:txBody>
      </p:sp>
      <p:pic>
        <p:nvPicPr>
          <p:cNvPr id="7" name="Picture 6"/>
          <p:cNvPicPr>
            <a:picLocks noChangeAspect="1"/>
          </p:cNvPicPr>
          <p:nvPr/>
        </p:nvPicPr>
        <p:blipFill rotWithShape="1">
          <a:blip r:embed="rId6"/>
          <a:srcRect t="25812"/>
          <a:stretch/>
        </p:blipFill>
        <p:spPr>
          <a:xfrm>
            <a:off x="1976056" y="122217"/>
            <a:ext cx="5177219" cy="699135"/>
          </a:xfrm>
          <a:prstGeom prst="rect">
            <a:avLst/>
          </a:prstGeom>
        </p:spPr>
      </p:pic>
    </p:spTree>
    <p:extLst>
      <p:ext uri="{BB962C8B-B14F-4D97-AF65-F5344CB8AC3E}">
        <p14:creationId xmlns:p14="http://schemas.microsoft.com/office/powerpoint/2010/main" val="1434760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45186" y="204459"/>
            <a:ext cx="7772400" cy="680151"/>
          </a:xfrm>
        </p:spPr>
        <p:txBody>
          <a:bodyPr>
            <a:normAutofit fontScale="90000"/>
          </a:bodyPr>
          <a:lstStyle/>
          <a:p>
            <a:r>
              <a:rPr lang="en-US" sz="4000" b="1" dirty="0"/>
              <a:t>Thank to our Judge Panel</a:t>
            </a:r>
          </a:p>
        </p:txBody>
      </p:sp>
      <p:pic>
        <p:nvPicPr>
          <p:cNvPr id="5" name="Picture 5" descr="sdsu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222" y="40192"/>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7" descr="D:\Dropbox\0000-Human-Dynamics-Center\LOGO-design\HDMA LOGO FINAL\PNG - Various Sizes\Color - PNG\Small\HDMA_Logo_Small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8982" y="296497"/>
            <a:ext cx="1299768" cy="49607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4"/>
          <a:srcRect l="14915" t="26406" r="5163" b="4284"/>
          <a:stretch/>
        </p:blipFill>
        <p:spPr>
          <a:xfrm>
            <a:off x="1298948" y="1001338"/>
            <a:ext cx="7018638" cy="3995352"/>
          </a:xfrm>
          <a:prstGeom prst="rect">
            <a:avLst/>
          </a:prstGeom>
        </p:spPr>
      </p:pic>
      <p:pic>
        <p:nvPicPr>
          <p:cNvPr id="8" name="Picture 7"/>
          <p:cNvPicPr>
            <a:picLocks noChangeAspect="1"/>
          </p:cNvPicPr>
          <p:nvPr/>
        </p:nvPicPr>
        <p:blipFill rotWithShape="1">
          <a:blip r:embed="rId5"/>
          <a:srcRect l="16634" t="53759" r="69919" b="19475"/>
          <a:stretch/>
        </p:blipFill>
        <p:spPr>
          <a:xfrm>
            <a:off x="4091575" y="5113418"/>
            <a:ext cx="1301578" cy="1700672"/>
          </a:xfrm>
          <a:prstGeom prst="rect">
            <a:avLst/>
          </a:prstGeom>
        </p:spPr>
      </p:pic>
    </p:spTree>
    <p:extLst>
      <p:ext uri="{BB962C8B-B14F-4D97-AF65-F5344CB8AC3E}">
        <p14:creationId xmlns:p14="http://schemas.microsoft.com/office/powerpoint/2010/main" val="2176217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42287" y="1077141"/>
            <a:ext cx="6011801" cy="680151"/>
          </a:xfrm>
        </p:spPr>
        <p:txBody>
          <a:bodyPr>
            <a:normAutofit fontScale="90000"/>
          </a:bodyPr>
          <a:lstStyle/>
          <a:p>
            <a:r>
              <a:rPr lang="en-US" sz="4000" b="1" dirty="0"/>
              <a:t>Thank to our Mentors</a:t>
            </a:r>
          </a:p>
        </p:txBody>
      </p:sp>
      <p:pic>
        <p:nvPicPr>
          <p:cNvPr id="5" name="Picture 5" descr="sdsu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222" y="14609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7" descr="D:\Dropbox\0000-Human-Dynamics-Center\LOGO-design\HDMA LOGO FINAL\PNG - Various Sizes\Color - PNG\Small\HDMA_Logo_Small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8982" y="296497"/>
            <a:ext cx="1299768" cy="49607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76222" y="1889373"/>
            <a:ext cx="8772528" cy="4370427"/>
          </a:xfrm>
          <a:prstGeom prst="rect">
            <a:avLst/>
          </a:prstGeom>
        </p:spPr>
        <p:txBody>
          <a:bodyPr wrap="square">
            <a:spAutoFit/>
          </a:bodyPr>
          <a:lstStyle/>
          <a:p>
            <a:pPr marL="342900" indent="-342900" fontAlgn="base">
              <a:spcBef>
                <a:spcPts val="600"/>
              </a:spcBef>
              <a:spcAft>
                <a:spcPts val="600"/>
              </a:spcAft>
              <a:buFont typeface="Arial" panose="020B0604020202020204" pitchFamily="34" charset="0"/>
              <a:buChar char="•"/>
            </a:pPr>
            <a:r>
              <a:rPr lang="en-US" sz="2200" b="1" dirty="0"/>
              <a:t>Dr. Ming-Hsiang (Ming) Tsou (Geography, SDSU), Professor)</a:t>
            </a:r>
          </a:p>
          <a:p>
            <a:pPr marL="342900" indent="-342900" fontAlgn="base">
              <a:spcBef>
                <a:spcPts val="600"/>
              </a:spcBef>
              <a:spcAft>
                <a:spcPts val="600"/>
              </a:spcAft>
              <a:buFont typeface="Arial" panose="020B0604020202020204" pitchFamily="34" charset="0"/>
              <a:buChar char="•"/>
            </a:pPr>
            <a:r>
              <a:rPr lang="en-US" sz="2200" b="1" dirty="0"/>
              <a:t>Erik Caldwell (City of San Diego), Deputy Chief Operating Officer </a:t>
            </a:r>
          </a:p>
          <a:p>
            <a:pPr marL="342900" indent="-342900" fontAlgn="base">
              <a:spcBef>
                <a:spcPts val="600"/>
              </a:spcBef>
              <a:spcAft>
                <a:spcPts val="600"/>
              </a:spcAft>
              <a:buFont typeface="Arial" panose="020B0604020202020204" pitchFamily="34" charset="0"/>
              <a:buChar char="•"/>
            </a:pPr>
            <a:r>
              <a:rPr lang="en-US" sz="2200" b="1" dirty="0"/>
              <a:t>Dr. Karen Haines (Digital signal/image/video processing).</a:t>
            </a:r>
          </a:p>
          <a:p>
            <a:pPr marL="342900" indent="-342900" fontAlgn="base">
              <a:spcBef>
                <a:spcPts val="600"/>
              </a:spcBef>
              <a:spcAft>
                <a:spcPts val="600"/>
              </a:spcAft>
              <a:buFont typeface="Arial" panose="020B0604020202020204" pitchFamily="34" charset="0"/>
              <a:buChar char="•"/>
            </a:pPr>
            <a:r>
              <a:rPr lang="en-US" sz="2200" b="1" dirty="0"/>
              <a:t>Dr. Bruce Appleyard (City Planning &amp; Public Administration, SDSU).</a:t>
            </a:r>
          </a:p>
          <a:p>
            <a:pPr marL="342900" indent="-342900" fontAlgn="base">
              <a:spcBef>
                <a:spcPts val="600"/>
              </a:spcBef>
              <a:spcAft>
                <a:spcPts val="600"/>
              </a:spcAft>
              <a:buFont typeface="Arial" panose="020B0604020202020204" pitchFamily="34" charset="0"/>
              <a:buChar char="•"/>
            </a:pPr>
            <a:r>
              <a:rPr lang="en-US" sz="2200" b="1" dirty="0"/>
              <a:t>Elise Telford (Digital Marketing Strategist at </a:t>
            </a:r>
            <a:r>
              <a:rPr lang="en-US" sz="2200" b="1" dirty="0" err="1"/>
              <a:t>Futurety</a:t>
            </a:r>
            <a:r>
              <a:rPr lang="en-US" sz="2200" b="1" dirty="0"/>
              <a:t>).</a:t>
            </a:r>
          </a:p>
          <a:p>
            <a:pPr marL="342900" indent="-342900" fontAlgn="base">
              <a:spcBef>
                <a:spcPts val="600"/>
              </a:spcBef>
              <a:spcAft>
                <a:spcPts val="600"/>
              </a:spcAft>
              <a:buFont typeface="Arial" panose="020B0604020202020204" pitchFamily="34" charset="0"/>
              <a:buChar char="•"/>
            </a:pPr>
            <a:r>
              <a:rPr lang="en-US" sz="2200" b="1" dirty="0"/>
              <a:t>Eric </a:t>
            </a:r>
            <a:r>
              <a:rPr lang="en-US" sz="2200" b="1" dirty="0" err="1"/>
              <a:t>Busboom</a:t>
            </a:r>
            <a:r>
              <a:rPr lang="en-US" sz="2200" b="1" dirty="0"/>
              <a:t> (Executive Director, San Diego Regional Data Library).</a:t>
            </a:r>
          </a:p>
          <a:p>
            <a:pPr marL="342900" indent="-342900" fontAlgn="base">
              <a:spcBef>
                <a:spcPts val="600"/>
              </a:spcBef>
              <a:spcAft>
                <a:spcPts val="600"/>
              </a:spcAft>
              <a:buFont typeface="Arial" panose="020B0604020202020204" pitchFamily="34" charset="0"/>
              <a:buChar char="•"/>
            </a:pPr>
            <a:r>
              <a:rPr lang="en-US" sz="2200" b="1" dirty="0"/>
              <a:t>Ashley Graham (the founder and creative director of </a:t>
            </a:r>
            <a:r>
              <a:rPr lang="en-US" sz="2200" b="1" dirty="0" err="1"/>
              <a:t>Brandesso</a:t>
            </a:r>
            <a:r>
              <a:rPr lang="en-US" sz="2200" b="1" dirty="0"/>
              <a:t>).</a:t>
            </a:r>
          </a:p>
          <a:p>
            <a:pPr marL="342900" indent="-342900" fontAlgn="base">
              <a:spcBef>
                <a:spcPts val="600"/>
              </a:spcBef>
              <a:spcAft>
                <a:spcPts val="600"/>
              </a:spcAft>
              <a:buFont typeface="Arial" panose="020B0604020202020204" pitchFamily="34" charset="0"/>
              <a:buChar char="•"/>
            </a:pPr>
            <a:r>
              <a:rPr lang="en-US" sz="2200" b="1" dirty="0" err="1"/>
              <a:t>Nawar</a:t>
            </a:r>
            <a:r>
              <a:rPr lang="en-US" sz="2200" b="1" dirty="0"/>
              <a:t> </a:t>
            </a:r>
            <a:r>
              <a:rPr lang="en-US" sz="2200" b="1" dirty="0" err="1"/>
              <a:t>Khabbaz</a:t>
            </a:r>
            <a:r>
              <a:rPr lang="en-US" sz="2200" b="1" dirty="0"/>
              <a:t> (Data Engineer, </a:t>
            </a:r>
            <a:r>
              <a:rPr lang="en-US" sz="2200" b="1" dirty="0" err="1"/>
              <a:t>Sotera</a:t>
            </a:r>
            <a:r>
              <a:rPr lang="en-US" sz="2200" b="1" dirty="0"/>
              <a:t> Wireless Inc.).</a:t>
            </a:r>
          </a:p>
          <a:p>
            <a:pPr marL="342900" indent="-342900" fontAlgn="base">
              <a:spcBef>
                <a:spcPts val="600"/>
              </a:spcBef>
              <a:spcAft>
                <a:spcPts val="600"/>
              </a:spcAft>
              <a:buFont typeface="Arial" panose="020B0604020202020204" pitchFamily="34" charset="0"/>
              <a:buChar char="•"/>
            </a:pPr>
            <a:r>
              <a:rPr lang="en-US" sz="2200" b="1" dirty="0"/>
              <a:t>Gurinder Singh (Software Engineering Manager, SmartDrive).</a:t>
            </a:r>
          </a:p>
        </p:txBody>
      </p:sp>
      <p:pic>
        <p:nvPicPr>
          <p:cNvPr id="8" name="Picture 7"/>
          <p:cNvPicPr>
            <a:picLocks noChangeAspect="1"/>
          </p:cNvPicPr>
          <p:nvPr/>
        </p:nvPicPr>
        <p:blipFill rotWithShape="1">
          <a:blip r:embed="rId4"/>
          <a:srcRect t="25812"/>
          <a:stretch/>
        </p:blipFill>
        <p:spPr>
          <a:xfrm>
            <a:off x="1976056" y="122217"/>
            <a:ext cx="5177219" cy="699135"/>
          </a:xfrm>
          <a:prstGeom prst="rect">
            <a:avLst/>
          </a:prstGeom>
        </p:spPr>
      </p:pic>
    </p:spTree>
    <p:extLst>
      <p:ext uri="{BB962C8B-B14F-4D97-AF65-F5344CB8AC3E}">
        <p14:creationId xmlns:p14="http://schemas.microsoft.com/office/powerpoint/2010/main" val="630641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3200" y="243841"/>
            <a:ext cx="8646160" cy="2194560"/>
          </a:xfrm>
        </p:spPr>
        <p:txBody>
          <a:bodyPr>
            <a:normAutofit fontScale="90000"/>
          </a:bodyPr>
          <a:lstStyle/>
          <a:p>
            <a:r>
              <a:rPr lang="en-US" b="1" dirty="0"/>
              <a:t>How to submit project proposal </a:t>
            </a:r>
            <a:br>
              <a:rPr lang="en-US" b="1" dirty="0"/>
            </a:br>
            <a:r>
              <a:rPr lang="en-US" b="1" dirty="0"/>
              <a:t>in </a:t>
            </a:r>
            <a:r>
              <a:rPr lang="en-US" b="1" dirty="0" err="1"/>
              <a:t>Github</a:t>
            </a:r>
            <a:r>
              <a:rPr lang="en-US" b="1" dirty="0"/>
              <a:t> ?</a:t>
            </a:r>
            <a:br>
              <a:rPr lang="en-US" b="1" dirty="0"/>
            </a:br>
            <a:r>
              <a:rPr lang="en-US" sz="4000" b="1" dirty="0">
                <a:hlinkClick r:id="rId2"/>
              </a:rPr>
              <a:t>https://github.com/BigDataForSanDiego</a:t>
            </a:r>
            <a:r>
              <a:rPr lang="en-US" sz="4000" b="1" dirty="0"/>
              <a:t> </a:t>
            </a:r>
          </a:p>
        </p:txBody>
      </p:sp>
      <p:pic>
        <p:nvPicPr>
          <p:cNvPr id="5" name="Picture 4"/>
          <p:cNvPicPr>
            <a:picLocks noChangeAspect="1"/>
          </p:cNvPicPr>
          <p:nvPr/>
        </p:nvPicPr>
        <p:blipFill rotWithShape="1">
          <a:blip r:embed="rId3"/>
          <a:srcRect l="290" t="25902" r="7736" b="3900"/>
          <a:stretch/>
        </p:blipFill>
        <p:spPr>
          <a:xfrm>
            <a:off x="864410" y="2586682"/>
            <a:ext cx="5764010" cy="3509318"/>
          </a:xfrm>
          <a:prstGeom prst="rect">
            <a:avLst/>
          </a:prstGeom>
          <a:ln w="15875">
            <a:solidFill>
              <a:schemeClr val="accent1"/>
            </a:solidFill>
          </a:ln>
        </p:spPr>
      </p:pic>
      <p:cxnSp>
        <p:nvCxnSpPr>
          <p:cNvPr id="8" name="Straight Arrow Connector 7"/>
          <p:cNvCxnSpPr/>
          <p:nvPr/>
        </p:nvCxnSpPr>
        <p:spPr>
          <a:xfrm flipH="1">
            <a:off x="5477613" y="5478163"/>
            <a:ext cx="1005565" cy="49427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610873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4734" y="1253894"/>
            <a:ext cx="7802880" cy="3785652"/>
          </a:xfrm>
          <a:prstGeom prst="rect">
            <a:avLst/>
          </a:prstGeom>
          <a:noFill/>
        </p:spPr>
        <p:txBody>
          <a:bodyPr wrap="square" rtlCol="0">
            <a:spAutoFit/>
          </a:bodyPr>
          <a:lstStyle/>
          <a:p>
            <a:pPr algn="ctr"/>
            <a:r>
              <a:rPr lang="en-US" sz="3600" b="1" dirty="0">
                <a:solidFill>
                  <a:srgbClr val="C00000"/>
                </a:solidFill>
              </a:rPr>
              <a:t>Opening Remarks and Orientation</a:t>
            </a:r>
          </a:p>
          <a:p>
            <a:pPr algn="ctr"/>
            <a:endParaRPr lang="en-US" sz="3200" b="1" dirty="0"/>
          </a:p>
          <a:p>
            <a:pPr algn="ctr"/>
            <a:r>
              <a:rPr lang="en-US" sz="2800" b="1" dirty="0"/>
              <a:t>Co-organizers</a:t>
            </a:r>
          </a:p>
          <a:p>
            <a:pPr algn="ctr" fontAlgn="base"/>
            <a:r>
              <a:rPr lang="en-US" sz="2400" b="1" dirty="0">
                <a:solidFill>
                  <a:srgbClr val="FF0000"/>
                </a:solidFill>
              </a:rPr>
              <a:t>Dr. Amy Schmitz Weiss </a:t>
            </a:r>
            <a:r>
              <a:rPr lang="en-US" sz="2000" b="1" dirty="0">
                <a:solidFill>
                  <a:srgbClr val="FF0000"/>
                </a:solidFill>
              </a:rPr>
              <a:t>(Journalism and Media Studies)</a:t>
            </a:r>
          </a:p>
          <a:p>
            <a:pPr algn="ctr" fontAlgn="base"/>
            <a:r>
              <a:rPr lang="en-US" sz="2400" b="1" dirty="0">
                <a:solidFill>
                  <a:srgbClr val="FF0000"/>
                </a:solidFill>
              </a:rPr>
              <a:t>Dr. Ming Tsou </a:t>
            </a:r>
            <a:r>
              <a:rPr lang="en-US" sz="2000" b="1" dirty="0">
                <a:solidFill>
                  <a:srgbClr val="FF0000"/>
                </a:solidFill>
              </a:rPr>
              <a:t>(HDMA Center, Geography)</a:t>
            </a:r>
          </a:p>
          <a:p>
            <a:pPr algn="ctr"/>
            <a:r>
              <a:rPr lang="en-US" sz="2400" b="1" dirty="0">
                <a:solidFill>
                  <a:srgbClr val="FF0000"/>
                </a:solidFill>
              </a:rPr>
              <a:t>Dr. Atsushi Nara </a:t>
            </a:r>
            <a:r>
              <a:rPr lang="en-US" sz="2000" b="1" dirty="0">
                <a:solidFill>
                  <a:srgbClr val="FF0000"/>
                </a:solidFill>
              </a:rPr>
              <a:t>(HDMA Center, Geography)</a:t>
            </a:r>
          </a:p>
          <a:p>
            <a:pPr algn="ctr"/>
            <a:endParaRPr lang="en-US" sz="2000" b="1" dirty="0">
              <a:solidFill>
                <a:srgbClr val="FF0000"/>
              </a:solidFill>
            </a:endParaRPr>
          </a:p>
          <a:p>
            <a:pPr algn="ctr"/>
            <a:endParaRPr lang="en-US" sz="2000" b="1" dirty="0">
              <a:solidFill>
                <a:srgbClr val="FF0000"/>
              </a:solidFill>
            </a:endParaRPr>
          </a:p>
          <a:p>
            <a:pPr algn="ctr"/>
            <a:r>
              <a:rPr lang="en-US" sz="3200" b="1" dirty="0"/>
              <a:t>Platinum Sponsor:  Zip Launchpad SDSU</a:t>
            </a:r>
          </a:p>
        </p:txBody>
      </p:sp>
      <p:pic>
        <p:nvPicPr>
          <p:cNvPr id="3" name="Picture 2"/>
          <p:cNvPicPr>
            <a:picLocks noChangeAspect="1"/>
          </p:cNvPicPr>
          <p:nvPr/>
        </p:nvPicPr>
        <p:blipFill rotWithShape="1">
          <a:blip r:embed="rId2"/>
          <a:srcRect t="25812"/>
          <a:stretch/>
        </p:blipFill>
        <p:spPr>
          <a:xfrm>
            <a:off x="2112430" y="73346"/>
            <a:ext cx="5177219" cy="699135"/>
          </a:xfrm>
          <a:prstGeom prst="rect">
            <a:avLst/>
          </a:prstGeom>
        </p:spPr>
      </p:pic>
      <p:pic>
        <p:nvPicPr>
          <p:cNvPr id="4" name="Picture 5" descr="sdsu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522" y="7334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4">
            <a:alphaModFix/>
          </a:blip>
          <a:stretch>
            <a:fillRect/>
          </a:stretch>
        </p:blipFill>
        <p:spPr>
          <a:xfrm>
            <a:off x="93069" y="6101173"/>
            <a:ext cx="2920492" cy="553738"/>
          </a:xfrm>
          <a:prstGeom prst="rect">
            <a:avLst/>
          </a:prstGeom>
          <a:ln>
            <a:noFill/>
          </a:ln>
        </p:spPr>
      </p:pic>
      <p:pic>
        <p:nvPicPr>
          <p:cNvPr id="5" name="Picture 4"/>
          <p:cNvPicPr>
            <a:picLocks noChangeAspect="1"/>
          </p:cNvPicPr>
          <p:nvPr/>
        </p:nvPicPr>
        <p:blipFill rotWithShape="1">
          <a:blip r:embed="rId5"/>
          <a:srcRect t="23952" b="21597"/>
          <a:stretch/>
        </p:blipFill>
        <p:spPr>
          <a:xfrm>
            <a:off x="4604223" y="5258501"/>
            <a:ext cx="4539777" cy="1599499"/>
          </a:xfrm>
          <a:prstGeom prst="rect">
            <a:avLst/>
          </a:prstGeom>
        </p:spPr>
      </p:pic>
    </p:spTree>
    <p:extLst>
      <p:ext uri="{BB962C8B-B14F-4D97-AF65-F5344CB8AC3E}">
        <p14:creationId xmlns:p14="http://schemas.microsoft.com/office/powerpoint/2010/main" val="28878334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9226" t="11451" r="47256" b="2979"/>
          <a:stretch/>
        </p:blipFill>
        <p:spPr bwMode="auto">
          <a:xfrm>
            <a:off x="101599" y="0"/>
            <a:ext cx="4747783" cy="6502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850640" y="650657"/>
            <a:ext cx="5100320" cy="5632311"/>
          </a:xfrm>
          <a:prstGeom prst="rect">
            <a:avLst/>
          </a:prstGeom>
          <a:solidFill>
            <a:schemeClr val="bg1"/>
          </a:solidFill>
        </p:spPr>
        <p:txBody>
          <a:bodyPr wrap="square" rtlCol="0">
            <a:spAutoFit/>
          </a:bodyPr>
          <a:lstStyle/>
          <a:p>
            <a:r>
              <a:rPr lang="en-US" sz="2400" b="1" dirty="0"/>
              <a:t>Each Team has a unique Team-ID  (101 – 121,  201-222, 301 – 313)</a:t>
            </a:r>
          </a:p>
          <a:p>
            <a:endParaRPr lang="en-US" sz="2400" b="1" dirty="0"/>
          </a:p>
          <a:p>
            <a:r>
              <a:rPr lang="en-US" sz="2400" b="1" dirty="0"/>
              <a:t>Each Team needs to select </a:t>
            </a:r>
            <a:r>
              <a:rPr lang="en-US" sz="2400" b="1" dirty="0">
                <a:solidFill>
                  <a:srgbClr val="C00000"/>
                </a:solidFill>
              </a:rPr>
              <a:t>a TEAM coordinator who has a </a:t>
            </a:r>
            <a:r>
              <a:rPr lang="en-US" sz="2400" b="1" dirty="0" err="1">
                <a:solidFill>
                  <a:srgbClr val="C00000"/>
                </a:solidFill>
              </a:rPr>
              <a:t>Github</a:t>
            </a:r>
            <a:r>
              <a:rPr lang="en-US" sz="2400" b="1" dirty="0">
                <a:solidFill>
                  <a:srgbClr val="C00000"/>
                </a:solidFill>
              </a:rPr>
              <a:t> Account </a:t>
            </a:r>
            <a:r>
              <a:rPr lang="en-US" sz="2400" b="1" dirty="0"/>
              <a:t>(or create a new one).</a:t>
            </a:r>
          </a:p>
          <a:p>
            <a:endParaRPr lang="en-US" sz="2400" b="1" dirty="0"/>
          </a:p>
          <a:p>
            <a:r>
              <a:rPr lang="en-US" sz="2400" b="1" dirty="0"/>
              <a:t>Tell </a:t>
            </a:r>
            <a:r>
              <a:rPr lang="en-US" sz="2400" b="1" dirty="0" err="1">
                <a:solidFill>
                  <a:srgbClr val="C00000"/>
                </a:solidFill>
              </a:rPr>
              <a:t>Jaehee</a:t>
            </a:r>
            <a:r>
              <a:rPr lang="en-US" sz="2400" b="1" dirty="0">
                <a:solidFill>
                  <a:srgbClr val="C00000"/>
                </a:solidFill>
              </a:rPr>
              <a:t> </a:t>
            </a:r>
            <a:r>
              <a:rPr lang="en-US" sz="2400" b="1" dirty="0"/>
              <a:t>your team-ID and the coordinator’s </a:t>
            </a:r>
            <a:r>
              <a:rPr lang="en-US" sz="2400" b="1" dirty="0" err="1"/>
              <a:t>Github</a:t>
            </a:r>
            <a:r>
              <a:rPr lang="en-US" sz="2400" b="1" dirty="0"/>
              <a:t> Account. She will add the account as Admin for your Team </a:t>
            </a:r>
            <a:r>
              <a:rPr lang="en-US" sz="2400" b="1" dirty="0" err="1"/>
              <a:t>Github</a:t>
            </a:r>
            <a:r>
              <a:rPr lang="en-US" sz="2400" b="1" dirty="0"/>
              <a:t> Repository </a:t>
            </a:r>
            <a:r>
              <a:rPr lang="en-US" sz="2400" b="1" dirty="0">
                <a:solidFill>
                  <a:srgbClr val="C00000"/>
                </a:solidFill>
              </a:rPr>
              <a:t>by 1:00pm</a:t>
            </a:r>
            <a:r>
              <a:rPr lang="en-US" sz="2400" b="1" dirty="0"/>
              <a:t>.</a:t>
            </a:r>
          </a:p>
          <a:p>
            <a:endParaRPr lang="en-US" sz="2400" b="1" dirty="0"/>
          </a:p>
          <a:p>
            <a:r>
              <a:rPr lang="en-US" sz="2400" b="1" dirty="0"/>
              <a:t>Each Team will publish their proposals, slides, and codes on their own Team-ID repository.</a:t>
            </a:r>
          </a:p>
        </p:txBody>
      </p:sp>
      <p:cxnSp>
        <p:nvCxnSpPr>
          <p:cNvPr id="4" name="Straight Arrow Connector 3"/>
          <p:cNvCxnSpPr/>
          <p:nvPr/>
        </p:nvCxnSpPr>
        <p:spPr>
          <a:xfrm flipH="1" flipV="1">
            <a:off x="1778000" y="5120640"/>
            <a:ext cx="1452880" cy="65024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57503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3040" y="193040"/>
            <a:ext cx="8727440" cy="5709255"/>
          </a:xfrm>
          <a:prstGeom prst="rect">
            <a:avLst/>
          </a:prstGeom>
          <a:noFill/>
        </p:spPr>
        <p:txBody>
          <a:bodyPr wrap="square" rtlCol="0">
            <a:spAutoFit/>
          </a:bodyPr>
          <a:lstStyle/>
          <a:p>
            <a:pPr algn="ctr"/>
            <a:r>
              <a:rPr lang="en-US" sz="2800" b="1" dirty="0">
                <a:solidFill>
                  <a:srgbClr val="FF0000"/>
                </a:solidFill>
              </a:rPr>
              <a:t>Proposal Submission Guidelines</a:t>
            </a:r>
          </a:p>
          <a:p>
            <a:endParaRPr lang="en-US" sz="1400" b="1" dirty="0"/>
          </a:p>
          <a:p>
            <a:r>
              <a:rPr lang="en-US" sz="2000" b="1" dirty="0"/>
              <a:t>3/09 (First Day of Hackathon)</a:t>
            </a:r>
          </a:p>
          <a:p>
            <a:endParaRPr lang="en-US" sz="2000" dirty="0"/>
          </a:p>
          <a:p>
            <a:pPr marL="457200" indent="-457200">
              <a:buFont typeface="+mj-lt"/>
              <a:buAutoNum type="arabicPeriod"/>
            </a:pPr>
            <a:r>
              <a:rPr lang="en-US" sz="2000" dirty="0"/>
              <a:t>By </a:t>
            </a:r>
            <a:r>
              <a:rPr lang="en-US" sz="2000" b="1" dirty="0"/>
              <a:t>4:30 p.m</a:t>
            </a:r>
            <a:r>
              <a:rPr lang="en-US" sz="2000" dirty="0"/>
              <a:t>. you must submit your proposal to your GitHub team repository.</a:t>
            </a:r>
          </a:p>
          <a:p>
            <a:pPr marL="457200" indent="-457200">
              <a:buFont typeface="+mj-lt"/>
              <a:buAutoNum type="arabicPeriod"/>
            </a:pPr>
            <a:endParaRPr lang="en-US" sz="1100" dirty="0"/>
          </a:p>
          <a:p>
            <a:pPr marL="457200" indent="-457200">
              <a:buFont typeface="+mj-lt"/>
              <a:buAutoNum type="arabicPeriod"/>
            </a:pPr>
            <a:r>
              <a:rPr lang="en-US" sz="2000" dirty="0"/>
              <a:t>Download the </a:t>
            </a:r>
            <a:r>
              <a:rPr lang="en-US" sz="2000" b="1" dirty="0">
                <a:solidFill>
                  <a:srgbClr val="C00000"/>
                </a:solidFill>
              </a:rPr>
              <a:t>proposal submission template </a:t>
            </a:r>
            <a:r>
              <a:rPr lang="en-US" sz="2000" dirty="0"/>
              <a:t>from GitHub (github.com/</a:t>
            </a:r>
            <a:r>
              <a:rPr lang="en-US" sz="2000" dirty="0" err="1"/>
              <a:t>BigDataForSanDiego</a:t>
            </a:r>
            <a:r>
              <a:rPr lang="en-US" sz="2000" dirty="0"/>
              <a:t>)  and complete the following:</a:t>
            </a:r>
          </a:p>
          <a:p>
            <a:pPr marL="914400" lvl="1" indent="-457200">
              <a:buFont typeface="Arial" panose="020B0604020202020204" pitchFamily="34" charset="0"/>
              <a:buChar char="•"/>
            </a:pPr>
            <a:r>
              <a:rPr lang="en-US" sz="2000" dirty="0"/>
              <a:t>The official team name, number, team member names, team leader</a:t>
            </a:r>
          </a:p>
          <a:p>
            <a:pPr marL="914400" lvl="1" indent="-457200">
              <a:buFont typeface="Arial" panose="020B0604020202020204" pitchFamily="34" charset="0"/>
              <a:buChar char="•"/>
            </a:pPr>
            <a:r>
              <a:rPr lang="en-US" sz="2000" dirty="0"/>
              <a:t>The public health question you are answering from the main list (or one that you have made on your own)</a:t>
            </a:r>
          </a:p>
          <a:p>
            <a:pPr marL="914400" lvl="1" indent="-457200">
              <a:buFont typeface="Arial" panose="020B0604020202020204" pitchFamily="34" charset="0"/>
              <a:buChar char="•"/>
            </a:pPr>
            <a:r>
              <a:rPr lang="en-US" sz="2000" dirty="0"/>
              <a:t>The team’s hackathon idea</a:t>
            </a:r>
          </a:p>
          <a:p>
            <a:pPr marL="914400" lvl="1" indent="-457200">
              <a:buFont typeface="Arial" panose="020B0604020202020204" pitchFamily="34" charset="0"/>
              <a:buChar char="•"/>
            </a:pPr>
            <a:r>
              <a:rPr lang="en-US" sz="2000" dirty="0"/>
              <a:t>The dataset(s) you might use</a:t>
            </a:r>
          </a:p>
          <a:p>
            <a:pPr marL="914400" lvl="1" indent="-457200">
              <a:buFont typeface="Arial" panose="020B0604020202020204" pitchFamily="34" charset="0"/>
              <a:buChar char="•"/>
            </a:pPr>
            <a:endParaRPr lang="en-US" sz="1200" dirty="0"/>
          </a:p>
          <a:p>
            <a:pPr marL="457200" indent="-457200">
              <a:buFont typeface="+mj-lt"/>
              <a:buAutoNum type="arabicPeriod"/>
            </a:pPr>
            <a:r>
              <a:rPr lang="en-US" sz="2000" dirty="0"/>
              <a:t>From 4:30-5:30 p.m. we will ask all teams to make a 90 second presentation</a:t>
            </a:r>
          </a:p>
          <a:p>
            <a:pPr marL="457200" indent="-457200">
              <a:buFont typeface="+mj-lt"/>
              <a:buAutoNum type="arabicPeriod"/>
            </a:pPr>
            <a:endParaRPr lang="en-US" sz="2000" dirty="0"/>
          </a:p>
          <a:p>
            <a:pPr marL="457200" indent="-457200">
              <a:buFont typeface="+mj-lt"/>
              <a:buAutoNum type="arabicPeriod"/>
            </a:pPr>
            <a:r>
              <a:rPr lang="en-US" sz="2000" dirty="0"/>
              <a:t>Select a speaker for your group and be ready to talk within 90 seconds. </a:t>
            </a:r>
          </a:p>
          <a:p>
            <a:pPr marL="800100" lvl="1" indent="-342900">
              <a:buFont typeface="Arial" panose="020B0604020202020204" pitchFamily="34" charset="0"/>
              <a:buChar char="•"/>
            </a:pPr>
            <a:r>
              <a:rPr lang="en-US" sz="2000" dirty="0"/>
              <a:t>stating your team name, the question you are seeking to answer, the hackathon idea and the dataset(s) you might use.</a:t>
            </a:r>
          </a:p>
        </p:txBody>
      </p:sp>
    </p:spTree>
    <p:extLst>
      <p:ext uri="{BB962C8B-B14F-4D97-AF65-F5344CB8AC3E}">
        <p14:creationId xmlns:p14="http://schemas.microsoft.com/office/powerpoint/2010/main" val="29322706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16808" t="21797" r="14681" b="7974"/>
          <a:stretch/>
        </p:blipFill>
        <p:spPr bwMode="auto">
          <a:xfrm>
            <a:off x="3800024" y="2600959"/>
            <a:ext cx="5343976" cy="3667761"/>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2" name="TextBox 1"/>
          <p:cNvSpPr txBox="1"/>
          <p:nvPr/>
        </p:nvSpPr>
        <p:spPr>
          <a:xfrm>
            <a:off x="589280" y="233680"/>
            <a:ext cx="8148320" cy="1569660"/>
          </a:xfrm>
          <a:prstGeom prst="rect">
            <a:avLst/>
          </a:prstGeom>
          <a:noFill/>
        </p:spPr>
        <p:txBody>
          <a:bodyPr wrap="square" rtlCol="0">
            <a:spAutoFit/>
          </a:bodyPr>
          <a:lstStyle/>
          <a:p>
            <a:r>
              <a:rPr lang="en-US" sz="3200" b="1" dirty="0"/>
              <a:t>Proposal submission template</a:t>
            </a:r>
          </a:p>
          <a:p>
            <a:r>
              <a:rPr lang="en-US" sz="3200" b="1" dirty="0"/>
              <a:t>( </a:t>
            </a:r>
            <a:r>
              <a:rPr lang="en-US" sz="2800" b="1" dirty="0">
                <a:solidFill>
                  <a:srgbClr val="C00000"/>
                </a:solidFill>
              </a:rPr>
              <a:t>2019 BIG DATA HACKATHON PROPOSAL FORM.doc </a:t>
            </a:r>
            <a:r>
              <a:rPr lang="en-US" sz="3200" b="1" dirty="0"/>
              <a:t>download from </a:t>
            </a:r>
            <a:r>
              <a:rPr lang="en-US" sz="3200" b="1" dirty="0" err="1"/>
              <a:t>Github</a:t>
            </a:r>
            <a:r>
              <a:rPr lang="en-US" sz="3200" b="1" dirty="0"/>
              <a:t>)</a:t>
            </a:r>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3937" r="59039"/>
          <a:stretch/>
        </p:blipFill>
        <p:spPr bwMode="auto">
          <a:xfrm>
            <a:off x="321444" y="1884937"/>
            <a:ext cx="3244715" cy="45162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 name="Straight Arrow Connector 3"/>
          <p:cNvCxnSpPr/>
          <p:nvPr/>
        </p:nvCxnSpPr>
        <p:spPr>
          <a:xfrm flipH="1" flipV="1">
            <a:off x="2499360" y="5242560"/>
            <a:ext cx="944880" cy="187959"/>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4510696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89280" y="233680"/>
            <a:ext cx="8148320" cy="1077218"/>
          </a:xfrm>
          <a:prstGeom prst="rect">
            <a:avLst/>
          </a:prstGeom>
          <a:noFill/>
        </p:spPr>
        <p:txBody>
          <a:bodyPr wrap="square" rtlCol="0">
            <a:spAutoFit/>
          </a:bodyPr>
          <a:lstStyle/>
          <a:p>
            <a:r>
              <a:rPr lang="en-US" sz="3200" b="1" dirty="0"/>
              <a:t>This opening slides and speaker’s slides are available in the </a:t>
            </a:r>
            <a:r>
              <a:rPr lang="en-US" sz="3200" b="1" dirty="0" err="1"/>
              <a:t>Github</a:t>
            </a:r>
            <a:r>
              <a:rPr lang="en-US" sz="3200" b="1" dirty="0"/>
              <a:t> to download.</a:t>
            </a:r>
          </a:p>
        </p:txBody>
      </p:sp>
      <p:pic>
        <p:nvPicPr>
          <p:cNvPr id="3"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3937" r="59039"/>
          <a:stretch/>
        </p:blipFill>
        <p:spPr bwMode="auto">
          <a:xfrm>
            <a:off x="321444" y="1620777"/>
            <a:ext cx="3448823" cy="4800343"/>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4" name="Right Arrow 3"/>
          <p:cNvSpPr/>
          <p:nvPr/>
        </p:nvSpPr>
        <p:spPr>
          <a:xfrm>
            <a:off x="3200400" y="4236720"/>
            <a:ext cx="985520" cy="2946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2819" r="56258"/>
          <a:stretch/>
        </p:blipFill>
        <p:spPr bwMode="auto">
          <a:xfrm>
            <a:off x="4429760" y="1457391"/>
            <a:ext cx="3560445" cy="5127113"/>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42513007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1879" y="0"/>
            <a:ext cx="6787017" cy="584775"/>
          </a:xfrm>
          <a:prstGeom prst="rect">
            <a:avLst/>
          </a:prstGeom>
          <a:noFill/>
        </p:spPr>
        <p:txBody>
          <a:bodyPr wrap="square" rtlCol="0">
            <a:spAutoFit/>
          </a:bodyPr>
          <a:lstStyle/>
          <a:p>
            <a:r>
              <a:rPr lang="en-US" sz="3200" b="1" dirty="0"/>
              <a:t>Agenda (Morning)</a:t>
            </a:r>
          </a:p>
        </p:txBody>
      </p:sp>
      <p:pic>
        <p:nvPicPr>
          <p:cNvPr id="3" name="Picture 2"/>
          <p:cNvPicPr>
            <a:picLocks noChangeAspect="1"/>
          </p:cNvPicPr>
          <p:nvPr/>
        </p:nvPicPr>
        <p:blipFill rotWithShape="1">
          <a:blip r:embed="rId2"/>
          <a:srcRect l="9648" t="16096" r="14507" b="1176"/>
          <a:stretch/>
        </p:blipFill>
        <p:spPr>
          <a:xfrm>
            <a:off x="-1" y="741405"/>
            <a:ext cx="9028227" cy="5898292"/>
          </a:xfrm>
          <a:prstGeom prst="rect">
            <a:avLst/>
          </a:prstGeom>
        </p:spPr>
      </p:pic>
    </p:spTree>
    <p:extLst>
      <p:ext uri="{BB962C8B-B14F-4D97-AF65-F5344CB8AC3E}">
        <p14:creationId xmlns:p14="http://schemas.microsoft.com/office/powerpoint/2010/main" val="11124301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83041" y="0"/>
            <a:ext cx="3974278" cy="584775"/>
          </a:xfrm>
          <a:prstGeom prst="rect">
            <a:avLst/>
          </a:prstGeom>
          <a:noFill/>
        </p:spPr>
        <p:txBody>
          <a:bodyPr wrap="square" rtlCol="0">
            <a:spAutoFit/>
          </a:bodyPr>
          <a:lstStyle/>
          <a:p>
            <a:r>
              <a:rPr lang="en-US" sz="3200" b="1" dirty="0"/>
              <a:t>Agenda (Afternoon)</a:t>
            </a:r>
          </a:p>
        </p:txBody>
      </p:sp>
      <p:pic>
        <p:nvPicPr>
          <p:cNvPr id="3" name="Picture 2"/>
          <p:cNvPicPr>
            <a:picLocks noChangeAspect="1"/>
          </p:cNvPicPr>
          <p:nvPr/>
        </p:nvPicPr>
        <p:blipFill rotWithShape="1">
          <a:blip r:embed="rId2"/>
          <a:srcRect l="11036" t="15662" r="15754" b="20060"/>
          <a:stretch/>
        </p:blipFill>
        <p:spPr>
          <a:xfrm>
            <a:off x="316742" y="582771"/>
            <a:ext cx="8306213" cy="4368170"/>
          </a:xfrm>
          <a:prstGeom prst="rect">
            <a:avLst/>
          </a:prstGeom>
        </p:spPr>
      </p:pic>
      <p:pic>
        <p:nvPicPr>
          <p:cNvPr id="5" name="Picture 4"/>
          <p:cNvPicPr>
            <a:picLocks noChangeAspect="1"/>
          </p:cNvPicPr>
          <p:nvPr/>
        </p:nvPicPr>
        <p:blipFill rotWithShape="1">
          <a:blip r:embed="rId3"/>
          <a:srcRect l="10271" t="44968" r="12726" b="27551"/>
          <a:stretch/>
        </p:blipFill>
        <p:spPr>
          <a:xfrm>
            <a:off x="288356" y="4868563"/>
            <a:ext cx="8563647" cy="1830590"/>
          </a:xfrm>
          <a:prstGeom prst="rect">
            <a:avLst/>
          </a:prstGeom>
        </p:spPr>
      </p:pic>
    </p:spTree>
    <p:extLst>
      <p:ext uri="{BB962C8B-B14F-4D97-AF65-F5344CB8AC3E}">
        <p14:creationId xmlns:p14="http://schemas.microsoft.com/office/powerpoint/2010/main" val="27291545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7178" y="378940"/>
            <a:ext cx="8427308" cy="6001643"/>
          </a:xfrm>
          <a:prstGeom prst="rect">
            <a:avLst/>
          </a:prstGeom>
          <a:noFill/>
        </p:spPr>
        <p:txBody>
          <a:bodyPr wrap="square" rtlCol="0">
            <a:spAutoFit/>
          </a:bodyPr>
          <a:lstStyle/>
          <a:p>
            <a:r>
              <a:rPr lang="en-US" sz="2400" dirty="0"/>
              <a:t> </a:t>
            </a:r>
            <a:r>
              <a:rPr lang="en-US" sz="2400" b="1" dirty="0"/>
              <a:t>9:30 a.m. - 11 a.m. SMART Living Presentations by Experts (15 </a:t>
            </a:r>
            <a:r>
              <a:rPr lang="en-US" sz="2400" b="1" dirty="0" err="1"/>
              <a:t>mins</a:t>
            </a:r>
            <a:r>
              <a:rPr lang="en-US" sz="2400" b="1" dirty="0"/>
              <a:t> per person) </a:t>
            </a:r>
            <a:r>
              <a:rPr lang="en-US" sz="2400" dirty="0"/>
              <a:t>  </a:t>
            </a:r>
            <a:r>
              <a:rPr lang="en-US" sz="2400" b="1" dirty="0"/>
              <a:t>(15 </a:t>
            </a:r>
            <a:r>
              <a:rPr lang="en-US" sz="2400" b="1" dirty="0" err="1"/>
              <a:t>mins</a:t>
            </a:r>
            <a:r>
              <a:rPr lang="en-US" sz="2400" b="1" dirty="0"/>
              <a:t> for each presentation) </a:t>
            </a:r>
            <a:endParaRPr lang="en-US" sz="2400" dirty="0"/>
          </a:p>
          <a:p>
            <a:endParaRPr lang="en-US" sz="2400" b="1" dirty="0"/>
          </a:p>
          <a:p>
            <a:pPr marL="457200" indent="-457200">
              <a:buFont typeface="Arial" panose="020B0604020202020204" pitchFamily="34" charset="0"/>
              <a:buChar char="•"/>
            </a:pPr>
            <a:r>
              <a:rPr lang="en-US" sz="2400" b="1" dirty="0"/>
              <a:t>Finding Compelling Stories in Data (</a:t>
            </a:r>
            <a:r>
              <a:rPr lang="en-US" sz="2400" b="1" dirty="0">
                <a:solidFill>
                  <a:srgbClr val="C00000"/>
                </a:solidFill>
              </a:rPr>
              <a:t>Brad </a:t>
            </a:r>
            <a:r>
              <a:rPr lang="en-US" sz="2400" b="1" dirty="0" err="1">
                <a:solidFill>
                  <a:srgbClr val="C00000"/>
                </a:solidFill>
              </a:rPr>
              <a:t>Racino</a:t>
            </a:r>
            <a:r>
              <a:rPr lang="en-US" sz="2400" b="1" dirty="0">
                <a:solidFill>
                  <a:srgbClr val="C00000"/>
                </a:solidFill>
              </a:rPr>
              <a:t> </a:t>
            </a:r>
            <a:r>
              <a:rPr lang="en-US" sz="2400" b="1" dirty="0"/>
              <a:t>from </a:t>
            </a:r>
            <a:r>
              <a:rPr lang="en-US" sz="2400" b="1" dirty="0" err="1"/>
              <a:t>iNewsSource</a:t>
            </a:r>
            <a:r>
              <a:rPr lang="en-US" sz="2400" b="1" dirty="0"/>
              <a:t>) </a:t>
            </a:r>
            <a:endParaRPr lang="en-US" sz="2400" dirty="0"/>
          </a:p>
          <a:p>
            <a:pPr marL="457200" indent="-457200">
              <a:buFont typeface="Arial" panose="020B0604020202020204" pitchFamily="34" charset="0"/>
              <a:buChar char="•"/>
            </a:pPr>
            <a:r>
              <a:rPr lang="en-US" sz="2400" b="1" dirty="0"/>
              <a:t>SDSU ZIP </a:t>
            </a:r>
            <a:r>
              <a:rPr lang="en-US" sz="2400" b="1" dirty="0" err="1"/>
              <a:t>LaunchPad</a:t>
            </a:r>
            <a:r>
              <a:rPr lang="en-US" sz="2400" b="1" dirty="0"/>
              <a:t> Introduction (</a:t>
            </a:r>
            <a:r>
              <a:rPr lang="en-US" sz="2400" b="1" dirty="0">
                <a:solidFill>
                  <a:srgbClr val="C00000"/>
                </a:solidFill>
              </a:rPr>
              <a:t>Cathy </a:t>
            </a:r>
            <a:r>
              <a:rPr lang="en-US" sz="2400" b="1" dirty="0" err="1">
                <a:solidFill>
                  <a:srgbClr val="C00000"/>
                </a:solidFill>
              </a:rPr>
              <a:t>Pucher</a:t>
            </a:r>
            <a:r>
              <a:rPr lang="en-US" sz="2400" b="1" dirty="0"/>
              <a:t>, Director) </a:t>
            </a:r>
            <a:endParaRPr lang="en-US" sz="2400" dirty="0"/>
          </a:p>
          <a:p>
            <a:pPr marL="457200" indent="-457200">
              <a:buFont typeface="Arial" panose="020B0604020202020204" pitchFamily="34" charset="0"/>
              <a:buChar char="•"/>
            </a:pPr>
            <a:r>
              <a:rPr lang="en-US" sz="2400" b="1" dirty="0"/>
              <a:t>Smart and Sustainable Communities (</a:t>
            </a:r>
            <a:r>
              <a:rPr lang="en-US" sz="2400" b="1" dirty="0">
                <a:solidFill>
                  <a:srgbClr val="C00000"/>
                </a:solidFill>
              </a:rPr>
              <a:t>Erik Caldwell</a:t>
            </a:r>
            <a:r>
              <a:rPr lang="en-US" sz="2400" b="1" dirty="0"/>
              <a:t>, Deputy Chief Operating Officer (DCOO) at City of San Diego). </a:t>
            </a:r>
            <a:endParaRPr lang="en-US" sz="2400" dirty="0"/>
          </a:p>
          <a:p>
            <a:endParaRPr lang="en-US" sz="2400" dirty="0"/>
          </a:p>
          <a:p>
            <a:r>
              <a:rPr lang="en-US" sz="2400" b="1" dirty="0"/>
              <a:t>10: 15am – 10: 30 Coffee Break </a:t>
            </a:r>
            <a:endParaRPr lang="en-US" sz="2400" dirty="0"/>
          </a:p>
          <a:p>
            <a:endParaRPr lang="en-US" sz="2400" b="1" dirty="0"/>
          </a:p>
          <a:p>
            <a:pPr marL="457200" indent="-457200">
              <a:buFont typeface="Arial" panose="020B0604020202020204" pitchFamily="34" charset="0"/>
              <a:buChar char="•"/>
            </a:pPr>
            <a:r>
              <a:rPr lang="en-US" sz="2400" b="1" dirty="0" err="1"/>
              <a:t>SoulMuch</a:t>
            </a:r>
            <a:r>
              <a:rPr lang="en-US" sz="2400" b="1" dirty="0"/>
              <a:t>: turn rescued food into delicious cookies: (</a:t>
            </a:r>
            <a:r>
              <a:rPr lang="en-US" sz="2400" b="1" dirty="0">
                <a:solidFill>
                  <a:srgbClr val="C00000"/>
                </a:solidFill>
              </a:rPr>
              <a:t>Kristian Krugman</a:t>
            </a:r>
            <a:r>
              <a:rPr lang="en-US" sz="2400" b="1" dirty="0"/>
              <a:t>). </a:t>
            </a:r>
            <a:endParaRPr lang="en-US" sz="2400" dirty="0"/>
          </a:p>
          <a:p>
            <a:pPr marL="457200" indent="-457200">
              <a:buFont typeface="Arial" panose="020B0604020202020204" pitchFamily="34" charset="0"/>
              <a:buChar char="•"/>
            </a:pPr>
            <a:r>
              <a:rPr lang="en-US" sz="2400" b="1" dirty="0"/>
              <a:t>Smart Health Institutes (Prof. </a:t>
            </a:r>
            <a:r>
              <a:rPr lang="en-US" sz="2400" b="1" dirty="0" err="1">
                <a:solidFill>
                  <a:srgbClr val="C00000"/>
                </a:solidFill>
              </a:rPr>
              <a:t>Kee</a:t>
            </a:r>
            <a:r>
              <a:rPr lang="en-US" sz="2400" b="1" dirty="0">
                <a:solidFill>
                  <a:srgbClr val="C00000"/>
                </a:solidFill>
              </a:rPr>
              <a:t> S. Moon, </a:t>
            </a:r>
            <a:r>
              <a:rPr lang="en-US" sz="2400" b="1" dirty="0"/>
              <a:t>SDSU) </a:t>
            </a:r>
            <a:endParaRPr lang="en-US" sz="2400" dirty="0"/>
          </a:p>
          <a:p>
            <a:pPr marL="457200" indent="-457200">
              <a:buFont typeface="Arial" panose="020B0604020202020204" pitchFamily="34" charset="0"/>
              <a:buChar char="•"/>
            </a:pPr>
            <a:r>
              <a:rPr lang="en-US" sz="2400" b="1" dirty="0"/>
              <a:t>San Diego Regional Data Library (</a:t>
            </a:r>
            <a:r>
              <a:rPr lang="en-US" sz="2400" b="1" dirty="0">
                <a:solidFill>
                  <a:srgbClr val="C00000"/>
                </a:solidFill>
              </a:rPr>
              <a:t>Eric </a:t>
            </a:r>
            <a:r>
              <a:rPr lang="en-US" sz="2400" b="1" dirty="0" err="1">
                <a:solidFill>
                  <a:srgbClr val="C00000"/>
                </a:solidFill>
              </a:rPr>
              <a:t>Busboom</a:t>
            </a:r>
            <a:r>
              <a:rPr lang="en-US" sz="2400" b="1" dirty="0"/>
              <a:t>) </a:t>
            </a:r>
            <a:endParaRPr lang="en-US" sz="2400" dirty="0"/>
          </a:p>
          <a:p>
            <a:endParaRPr lang="en-US" sz="2400" dirty="0"/>
          </a:p>
        </p:txBody>
      </p:sp>
    </p:spTree>
    <p:extLst>
      <p:ext uri="{BB962C8B-B14F-4D97-AF65-F5344CB8AC3E}">
        <p14:creationId xmlns:p14="http://schemas.microsoft.com/office/powerpoint/2010/main" val="1121030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5" descr="sdsu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222" y="14609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7" descr="D:\Dropbox\0000-Human-Dynamics-Center\LOGO-design\HDMA LOGO FINAL\PNG - Various Sizes\Color - PNG\Small\HDMA_Logo_Small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8982" y="296497"/>
            <a:ext cx="1299768" cy="49607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2852388" y="145581"/>
            <a:ext cx="2624245" cy="584775"/>
          </a:xfrm>
          <a:prstGeom prst="rect">
            <a:avLst/>
          </a:prstGeom>
          <a:noFill/>
        </p:spPr>
        <p:txBody>
          <a:bodyPr wrap="none" rtlCol="0">
            <a:spAutoFit/>
          </a:bodyPr>
          <a:lstStyle/>
          <a:p>
            <a:r>
              <a:rPr lang="en-US" sz="3200" b="1" dirty="0"/>
              <a:t>Gold Sponsors</a:t>
            </a:r>
          </a:p>
        </p:txBody>
      </p:sp>
      <p:pic>
        <p:nvPicPr>
          <p:cNvPr id="3" name="Picture 2"/>
          <p:cNvPicPr>
            <a:picLocks noChangeAspect="1"/>
          </p:cNvPicPr>
          <p:nvPr/>
        </p:nvPicPr>
        <p:blipFill rotWithShape="1">
          <a:blip r:embed="rId4"/>
          <a:srcRect l="37384" t="55885" r="25706" b="18107"/>
          <a:stretch/>
        </p:blipFill>
        <p:spPr>
          <a:xfrm>
            <a:off x="2545245" y="792575"/>
            <a:ext cx="3013520" cy="1337190"/>
          </a:xfrm>
          <a:prstGeom prst="rect">
            <a:avLst/>
          </a:prstGeom>
        </p:spPr>
      </p:pic>
      <p:sp>
        <p:nvSpPr>
          <p:cNvPr id="12" name="TextBox 11"/>
          <p:cNvSpPr txBox="1"/>
          <p:nvPr/>
        </p:nvSpPr>
        <p:spPr>
          <a:xfrm>
            <a:off x="3083935" y="2491061"/>
            <a:ext cx="2759923" cy="584775"/>
          </a:xfrm>
          <a:prstGeom prst="rect">
            <a:avLst/>
          </a:prstGeom>
          <a:noFill/>
        </p:spPr>
        <p:txBody>
          <a:bodyPr wrap="none" rtlCol="0">
            <a:spAutoFit/>
          </a:bodyPr>
          <a:lstStyle/>
          <a:p>
            <a:r>
              <a:rPr lang="en-US" sz="3200" b="1" dirty="0"/>
              <a:t>Silver Sponsors</a:t>
            </a:r>
          </a:p>
        </p:txBody>
      </p:sp>
      <p:pic>
        <p:nvPicPr>
          <p:cNvPr id="4" name="Picture 3"/>
          <p:cNvPicPr>
            <a:picLocks noChangeAspect="1"/>
          </p:cNvPicPr>
          <p:nvPr/>
        </p:nvPicPr>
        <p:blipFill rotWithShape="1">
          <a:blip r:embed="rId5"/>
          <a:srcRect l="11197" t="23786" r="11966" b="3592"/>
          <a:stretch/>
        </p:blipFill>
        <p:spPr>
          <a:xfrm>
            <a:off x="578034" y="3313082"/>
            <a:ext cx="4856206" cy="3310681"/>
          </a:xfrm>
          <a:prstGeom prst="rect">
            <a:avLst/>
          </a:prstGeom>
        </p:spPr>
      </p:pic>
      <p:pic>
        <p:nvPicPr>
          <p:cNvPr id="1030" name="Picture 6" descr="aw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26504" y="3484605"/>
            <a:ext cx="1561334" cy="8782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jm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87838" y="3833609"/>
            <a:ext cx="2056162" cy="229927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Zip"/>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371069" y="5016539"/>
            <a:ext cx="1532240" cy="1116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2543258"/>
      </p:ext>
    </p:extLst>
  </p:cSld>
  <p:clrMapOvr>
    <a:masterClrMapping/>
  </p:clrMapOvr>
  <p:transition advTm="1000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28473" y="942975"/>
            <a:ext cx="3347263" cy="646331"/>
          </a:xfrm>
          <a:prstGeom prst="rect">
            <a:avLst/>
          </a:prstGeom>
          <a:noFill/>
        </p:spPr>
        <p:txBody>
          <a:bodyPr wrap="none" rtlCol="0">
            <a:spAutoFit/>
          </a:bodyPr>
          <a:lstStyle/>
          <a:p>
            <a:r>
              <a:rPr lang="en-US" sz="3600" b="1" dirty="0"/>
              <a:t>Bronze Sponsors</a:t>
            </a:r>
          </a:p>
        </p:txBody>
      </p:sp>
      <p:pic>
        <p:nvPicPr>
          <p:cNvPr id="8" name="Picture 5" descr="sdsu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222" y="14609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7" descr="D:\Dropbox\0000-Human-Dynamics-Center\LOGO-design\HDMA LOGO FINAL\PNG - Various Sizes\Color - PNG\Small\HDMA_Logo_Small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8982" y="296497"/>
            <a:ext cx="1299768" cy="49607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p:nvPicPr>
        <p:blipFill rotWithShape="1">
          <a:blip r:embed="rId4"/>
          <a:srcRect t="25812"/>
          <a:stretch/>
        </p:blipFill>
        <p:spPr>
          <a:xfrm>
            <a:off x="1976056" y="122217"/>
            <a:ext cx="5177219" cy="699135"/>
          </a:xfrm>
          <a:prstGeom prst="rect">
            <a:avLst/>
          </a:prstGeom>
        </p:spPr>
      </p:pic>
      <p:pic>
        <p:nvPicPr>
          <p:cNvPr id="9220" name="Picture 4" descr="DIGITAL HUMANITIES (SDSU)"/>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76056" y="2452566"/>
            <a:ext cx="2242893" cy="466345"/>
          </a:xfrm>
          <a:prstGeom prst="rect">
            <a:avLst/>
          </a:prstGeom>
          <a:noFill/>
          <a:extLst>
            <a:ext uri="{909E8E84-426E-40DD-AFC4-6F175D3DCCD1}">
              <a14:hiddenFill xmlns:a14="http://schemas.microsoft.com/office/drawing/2010/main">
                <a:solidFill>
                  <a:srgbClr val="FFFFFF"/>
                </a:solidFill>
              </a14:hiddenFill>
            </a:ext>
          </a:extLst>
        </p:spPr>
      </p:pic>
      <p:pic>
        <p:nvPicPr>
          <p:cNvPr id="9226" name="Picture 1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38427" y="2161364"/>
            <a:ext cx="901267" cy="10487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24572648"/>
      </p:ext>
    </p:extLst>
  </p:cSld>
  <p:clrMapOvr>
    <a:masterClrMapping/>
  </p:clrMapOvr>
  <mc:AlternateContent xmlns:mc="http://schemas.openxmlformats.org/markup-compatibility/2006" xmlns:p14="http://schemas.microsoft.com/office/powerpoint/2010/main">
    <mc:Choice Requires="p14">
      <p:transition spd="slow" p14:dur="2000" advTm="10000"/>
    </mc:Choice>
    <mc:Fallback xmlns="">
      <p:transition spd="slow" advTm="10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1307" y="168761"/>
            <a:ext cx="7655914" cy="892552"/>
          </a:xfrm>
          <a:prstGeom prst="rect">
            <a:avLst/>
          </a:prstGeom>
        </p:spPr>
        <p:txBody>
          <a:bodyPr wrap="square">
            <a:spAutoFit/>
          </a:bodyPr>
          <a:lstStyle/>
          <a:p>
            <a:pPr algn="ctr"/>
            <a:r>
              <a:rPr lang="en-US" sz="3200" b="1" dirty="0">
                <a:solidFill>
                  <a:srgbClr val="C00000"/>
                </a:solidFill>
              </a:rPr>
              <a:t>YouTube Video:</a:t>
            </a:r>
          </a:p>
          <a:p>
            <a:pPr algn="ctr"/>
            <a:r>
              <a:rPr lang="en-US" sz="2000" dirty="0">
                <a:hlinkClick r:id="rId2"/>
              </a:rPr>
              <a:t>https://www.youtube.com/watch?time_continue=2&amp;v=SuuuXn9B9tw</a:t>
            </a:r>
            <a:r>
              <a:rPr lang="en-US" sz="2000" dirty="0"/>
              <a:t> </a:t>
            </a:r>
          </a:p>
        </p:txBody>
      </p:sp>
      <p:pic>
        <p:nvPicPr>
          <p:cNvPr id="3" name="Picture 2"/>
          <p:cNvPicPr>
            <a:picLocks noChangeAspect="1"/>
          </p:cNvPicPr>
          <p:nvPr/>
        </p:nvPicPr>
        <p:blipFill rotWithShape="1">
          <a:blip r:embed="rId3"/>
          <a:srcRect l="290" t="25902" r="7736" b="3900"/>
          <a:stretch/>
        </p:blipFill>
        <p:spPr>
          <a:xfrm>
            <a:off x="151857" y="1136821"/>
            <a:ext cx="8740730" cy="5321643"/>
          </a:xfrm>
          <a:prstGeom prst="rect">
            <a:avLst/>
          </a:prstGeom>
        </p:spPr>
      </p:pic>
    </p:spTree>
    <p:extLst>
      <p:ext uri="{BB962C8B-B14F-4D97-AF65-F5344CB8AC3E}">
        <p14:creationId xmlns:p14="http://schemas.microsoft.com/office/powerpoint/2010/main" val="737681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9802"/>
            <a:ext cx="7772400" cy="1339185"/>
          </a:xfrm>
        </p:spPr>
        <p:txBody>
          <a:bodyPr>
            <a:normAutofit/>
          </a:bodyPr>
          <a:lstStyle/>
          <a:p>
            <a:r>
              <a:rPr lang="en-US" b="1" dirty="0"/>
              <a:t>What is </a:t>
            </a:r>
            <a:r>
              <a:rPr lang="en-US" b="1" dirty="0">
                <a:solidFill>
                  <a:srgbClr val="C00000"/>
                </a:solidFill>
              </a:rPr>
              <a:t>Big Data</a:t>
            </a:r>
            <a:r>
              <a:rPr lang="en-US" b="1" dirty="0"/>
              <a:t>?</a:t>
            </a:r>
          </a:p>
        </p:txBody>
      </p:sp>
      <p:sp>
        <p:nvSpPr>
          <p:cNvPr id="3" name="Subtitle 2"/>
          <p:cNvSpPr>
            <a:spLocks noGrp="1"/>
          </p:cNvSpPr>
          <p:nvPr>
            <p:ph type="subTitle" idx="1"/>
          </p:nvPr>
        </p:nvSpPr>
        <p:spPr>
          <a:xfrm>
            <a:off x="431800" y="1855640"/>
            <a:ext cx="8540104" cy="3564155"/>
          </a:xfrm>
        </p:spPr>
        <p:txBody>
          <a:bodyPr>
            <a:normAutofit lnSpcReduction="10000"/>
          </a:bodyPr>
          <a:lstStyle/>
          <a:p>
            <a:pPr algn="l"/>
            <a:r>
              <a:rPr lang="en-GB" i="1" dirty="0">
                <a:solidFill>
                  <a:schemeClr val="tx1"/>
                </a:solidFill>
              </a:rPr>
              <a:t>Big Data is a large </a:t>
            </a:r>
            <a:r>
              <a:rPr lang="en-GB" b="1" i="1" dirty="0">
                <a:solidFill>
                  <a:schemeClr val="tx1"/>
                </a:solidFill>
              </a:rPr>
              <a:t>dynamic</a:t>
            </a:r>
            <a:r>
              <a:rPr lang="en-GB" i="1" dirty="0">
                <a:solidFill>
                  <a:schemeClr val="tx1"/>
                </a:solidFill>
              </a:rPr>
              <a:t> dataset created by or derived from </a:t>
            </a:r>
            <a:r>
              <a:rPr lang="en-GB" b="1" i="1" dirty="0">
                <a:solidFill>
                  <a:schemeClr val="tx1"/>
                </a:solidFill>
              </a:rPr>
              <a:t>human activities, communications, movements, and behaviours</a:t>
            </a:r>
            <a:r>
              <a:rPr lang="en-GB" i="1" dirty="0">
                <a:solidFill>
                  <a:schemeClr val="tx1"/>
                </a:solidFill>
              </a:rPr>
              <a:t>.</a:t>
            </a:r>
            <a:r>
              <a:rPr lang="en-US" b="1" i="1" dirty="0">
                <a:solidFill>
                  <a:schemeClr val="tx1"/>
                </a:solidFill>
              </a:rPr>
              <a:t> </a:t>
            </a:r>
            <a:r>
              <a:rPr lang="en-US" i="1" dirty="0">
                <a:solidFill>
                  <a:schemeClr val="tx1"/>
                </a:solidFill>
              </a:rPr>
              <a:t>(Tsou, 2015).</a:t>
            </a:r>
          </a:p>
          <a:p>
            <a:pPr algn="l"/>
            <a:endParaRPr lang="en-US" sz="2000" i="1" dirty="0">
              <a:solidFill>
                <a:schemeClr val="tx1"/>
              </a:solidFill>
            </a:endParaRPr>
          </a:p>
          <a:p>
            <a:pPr algn="l"/>
            <a:r>
              <a:rPr lang="en-US" sz="2400" b="1" dirty="0">
                <a:solidFill>
                  <a:srgbClr val="C00000"/>
                </a:solidFill>
              </a:rPr>
              <a:t>3V:  Big Volumes, High Velocity, and High Variety</a:t>
            </a:r>
          </a:p>
          <a:p>
            <a:pPr algn="l"/>
            <a:r>
              <a:rPr lang="en-US" sz="2400" dirty="0">
                <a:solidFill>
                  <a:schemeClr val="tx1"/>
                </a:solidFill>
              </a:rPr>
              <a:t> </a:t>
            </a:r>
          </a:p>
          <a:p>
            <a:pPr algn="l"/>
            <a:r>
              <a:rPr lang="en-US" sz="2400" dirty="0">
                <a:solidFill>
                  <a:schemeClr val="tx1"/>
                </a:solidFill>
              </a:rPr>
              <a:t>The term, Big Data, refers to </a:t>
            </a:r>
            <a:r>
              <a:rPr lang="en-US" sz="2400" b="1" dirty="0">
                <a:solidFill>
                  <a:srgbClr val="C00000"/>
                </a:solidFill>
              </a:rPr>
              <a:t>big ideas, big impacts, and big changes </a:t>
            </a:r>
            <a:r>
              <a:rPr lang="en-US" sz="2400" dirty="0">
                <a:solidFill>
                  <a:schemeClr val="tx1"/>
                </a:solidFill>
              </a:rPr>
              <a:t>for our society in addition to a </a:t>
            </a:r>
            <a:r>
              <a:rPr lang="en-US" sz="2400" b="1" dirty="0">
                <a:solidFill>
                  <a:schemeClr val="tx1"/>
                </a:solidFill>
              </a:rPr>
              <a:t>big volume </a:t>
            </a:r>
            <a:r>
              <a:rPr lang="en-US" sz="2400" dirty="0">
                <a:solidFill>
                  <a:schemeClr val="tx1"/>
                </a:solidFill>
              </a:rPr>
              <a:t>of datasets. </a:t>
            </a:r>
          </a:p>
        </p:txBody>
      </p:sp>
      <p:sp>
        <p:nvSpPr>
          <p:cNvPr id="4" name="TextBox 3"/>
          <p:cNvSpPr txBox="1"/>
          <p:nvPr/>
        </p:nvSpPr>
        <p:spPr>
          <a:xfrm>
            <a:off x="2438098" y="5727468"/>
            <a:ext cx="6533806" cy="1046440"/>
          </a:xfrm>
          <a:prstGeom prst="rect">
            <a:avLst/>
          </a:prstGeom>
          <a:noFill/>
        </p:spPr>
        <p:txBody>
          <a:bodyPr wrap="square" rtlCol="0">
            <a:spAutoFit/>
          </a:bodyPr>
          <a:lstStyle/>
          <a:p>
            <a:r>
              <a:rPr lang="en-US" sz="1600" b="1" dirty="0"/>
              <a:t>Tsou, M. H. (2015). </a:t>
            </a:r>
            <a:r>
              <a:rPr lang="en-US" sz="1600" dirty="0"/>
              <a:t>Research challenges and opportunities in mapping social media and Big Data. Cartography and Geographic Information Science, 42:sup1, 70-74.  </a:t>
            </a:r>
            <a:r>
              <a:rPr lang="en-US" sz="1600" dirty="0" err="1"/>
              <a:t>doi</a:t>
            </a:r>
            <a:r>
              <a:rPr lang="en-US" sz="1600" dirty="0"/>
              <a:t>: 10.1080/15230406.2015.1059251. </a:t>
            </a:r>
            <a:r>
              <a:rPr lang="en-US" sz="1400" dirty="0">
                <a:hlinkClick r:id="rId2"/>
              </a:rPr>
              <a:t>http://www.tandfonline.com/doi/full/10.1080/15230406.2015.1059251#.VeCVyPlVhBd</a:t>
            </a:r>
            <a:r>
              <a:rPr lang="en-US" sz="1400" dirty="0"/>
              <a:t> </a:t>
            </a:r>
            <a:endParaRPr lang="en-US" sz="1400" i="1" dirty="0"/>
          </a:p>
        </p:txBody>
      </p:sp>
    </p:spTree>
    <p:extLst>
      <p:ext uri="{BB962C8B-B14F-4D97-AF65-F5344CB8AC3E}">
        <p14:creationId xmlns:p14="http://schemas.microsoft.com/office/powerpoint/2010/main" val="1324873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2385" y="1232034"/>
            <a:ext cx="8518357" cy="5324535"/>
          </a:xfrm>
          <a:prstGeom prst="rect">
            <a:avLst/>
          </a:prstGeom>
          <a:noFill/>
        </p:spPr>
        <p:txBody>
          <a:bodyPr wrap="square" rtlCol="0">
            <a:spAutoFit/>
          </a:bodyPr>
          <a:lstStyle/>
          <a:p>
            <a:pPr algn="ctr"/>
            <a:r>
              <a:rPr lang="en-US" sz="3200" b="1" dirty="0"/>
              <a:t>Hackathon is a team work effort!</a:t>
            </a:r>
          </a:p>
          <a:p>
            <a:pPr algn="ctr"/>
            <a:endParaRPr lang="en-US" sz="2800" b="1" dirty="0"/>
          </a:p>
          <a:p>
            <a:pPr algn="ctr"/>
            <a:endParaRPr lang="en-US" sz="2800" b="1" dirty="0"/>
          </a:p>
          <a:p>
            <a:pPr algn="ctr"/>
            <a:endParaRPr lang="en-US" sz="2800" b="1" dirty="0"/>
          </a:p>
          <a:p>
            <a:pPr algn="ctr"/>
            <a:endParaRPr lang="en-US" sz="2800" b="1" dirty="0"/>
          </a:p>
          <a:p>
            <a:pPr algn="ctr"/>
            <a:endParaRPr lang="en-US" sz="2800" b="1" dirty="0"/>
          </a:p>
          <a:p>
            <a:pPr algn="ctr"/>
            <a:endParaRPr lang="en-US" sz="2800" b="1" dirty="0"/>
          </a:p>
          <a:p>
            <a:pPr algn="ctr"/>
            <a:endParaRPr lang="en-US" sz="2800" b="1" dirty="0"/>
          </a:p>
          <a:p>
            <a:pPr algn="ctr"/>
            <a:endParaRPr lang="en-US" sz="2800" b="1" dirty="0"/>
          </a:p>
          <a:p>
            <a:pPr algn="ctr"/>
            <a:endParaRPr lang="en-US" sz="800" b="1" dirty="0"/>
          </a:p>
          <a:p>
            <a:pPr algn="ctr"/>
            <a:r>
              <a:rPr lang="en-US" sz="2400" dirty="0"/>
              <a:t>The 2019 Big Data Hackathon for San Diego will promote </a:t>
            </a:r>
            <a:r>
              <a:rPr lang="en-US" sz="2400" b="1" dirty="0"/>
              <a:t>Data Science</a:t>
            </a:r>
            <a:r>
              <a:rPr lang="en-US" sz="2400" dirty="0"/>
              <a:t> and </a:t>
            </a:r>
            <a:r>
              <a:rPr lang="en-US" sz="2400" b="1" dirty="0"/>
              <a:t>Big Data Analytics</a:t>
            </a:r>
            <a:r>
              <a:rPr lang="en-US" sz="2400" dirty="0"/>
              <a:t> for both students and educators and demonstrate technological applications for </a:t>
            </a:r>
            <a:r>
              <a:rPr lang="en-US" sz="2800" b="1" dirty="0">
                <a:solidFill>
                  <a:srgbClr val="C00000"/>
                </a:solidFill>
              </a:rPr>
              <a:t>SMART LIVING</a:t>
            </a:r>
          </a:p>
        </p:txBody>
      </p:sp>
      <p:pic>
        <p:nvPicPr>
          <p:cNvPr id="4100"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l="2454" t="47146" r="2583" b="31229"/>
          <a:stretch/>
        </p:blipFill>
        <p:spPr bwMode="auto">
          <a:xfrm>
            <a:off x="392385" y="0"/>
            <a:ext cx="8361856" cy="12320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Picture 1"/>
          <p:cNvPicPr>
            <a:picLocks noChangeAspect="1"/>
          </p:cNvPicPr>
          <p:nvPr/>
        </p:nvPicPr>
        <p:blipFill>
          <a:blip r:embed="rId3"/>
          <a:stretch>
            <a:fillRect/>
          </a:stretch>
        </p:blipFill>
        <p:spPr>
          <a:xfrm>
            <a:off x="1713470" y="1791729"/>
            <a:ext cx="6063049" cy="3410465"/>
          </a:xfrm>
          <a:prstGeom prst="rect">
            <a:avLst/>
          </a:prstGeom>
        </p:spPr>
      </p:pic>
    </p:spTree>
    <p:extLst>
      <p:ext uri="{BB962C8B-B14F-4D97-AF65-F5344CB8AC3E}">
        <p14:creationId xmlns:p14="http://schemas.microsoft.com/office/powerpoint/2010/main" val="3679623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9471" y="843636"/>
            <a:ext cx="8954529" cy="5847755"/>
          </a:xfrm>
          <a:prstGeom prst="rect">
            <a:avLst/>
          </a:prstGeom>
          <a:noFill/>
        </p:spPr>
        <p:txBody>
          <a:bodyPr wrap="square" rtlCol="0">
            <a:spAutoFit/>
          </a:bodyPr>
          <a:lstStyle/>
          <a:p>
            <a:pPr algn="ctr"/>
            <a:r>
              <a:rPr lang="en-US" sz="3200" b="1" i="1" dirty="0"/>
              <a:t>Hackathon Questions (Examples)</a:t>
            </a:r>
            <a:r>
              <a:rPr lang="en-US" sz="3200" b="1" dirty="0"/>
              <a:t>:</a:t>
            </a:r>
          </a:p>
          <a:p>
            <a:r>
              <a:rPr lang="en-US" b="1" dirty="0"/>
              <a:t>SMART CITY:</a:t>
            </a:r>
          </a:p>
          <a:p>
            <a:pPr lvl="1"/>
            <a:r>
              <a:rPr lang="en-US" dirty="0"/>
              <a:t>1. How can San Diegans have better options for parking in high-traffic areas to avoid congestion? </a:t>
            </a:r>
          </a:p>
          <a:p>
            <a:pPr lvl="1"/>
            <a:r>
              <a:rPr lang="en-US" dirty="0"/>
              <a:t>2. How can we get an emergency vehicle to the scene in shortest possible time can save lives?</a:t>
            </a:r>
          </a:p>
          <a:p>
            <a:r>
              <a:rPr lang="en-US" b="1" dirty="0"/>
              <a:t>SMART Environment:</a:t>
            </a:r>
          </a:p>
          <a:p>
            <a:pPr lvl="1"/>
            <a:r>
              <a:rPr lang="en-US" dirty="0"/>
              <a:t>1.</a:t>
            </a:r>
            <a:r>
              <a:rPr lang="en-US" b="1" dirty="0"/>
              <a:t> </a:t>
            </a:r>
            <a:r>
              <a:rPr lang="en-US" dirty="0"/>
              <a:t>How can San Diegans have access to better air quality indoors and outdoors? </a:t>
            </a:r>
            <a:br>
              <a:rPr lang="en-US" dirty="0"/>
            </a:br>
            <a:r>
              <a:rPr lang="en-US" dirty="0"/>
              <a:t>2. How can we clean San Diego beaches effectively?</a:t>
            </a:r>
          </a:p>
          <a:p>
            <a:r>
              <a:rPr lang="en-US" b="1" dirty="0"/>
              <a:t>SMART Education:</a:t>
            </a:r>
          </a:p>
          <a:p>
            <a:pPr lvl="1"/>
            <a:r>
              <a:rPr lang="en-US" dirty="0"/>
              <a:t>1. How can schools better utilize their physical resources? </a:t>
            </a:r>
            <a:br>
              <a:rPr lang="en-US" dirty="0"/>
            </a:br>
            <a:r>
              <a:rPr lang="en-US" dirty="0"/>
              <a:t>2. How to provide better school bus routing plan for San Diego Unified School Districts?</a:t>
            </a:r>
          </a:p>
          <a:p>
            <a:r>
              <a:rPr lang="en-US" b="1" dirty="0"/>
              <a:t>SMART Transportation:</a:t>
            </a:r>
          </a:p>
          <a:p>
            <a:pPr lvl="1"/>
            <a:r>
              <a:rPr lang="en-US" dirty="0"/>
              <a:t>1.  How can San Diegans make better transportation decisions of getting from point A to Z that leaves a smaller carbon footprint?</a:t>
            </a:r>
          </a:p>
          <a:p>
            <a:r>
              <a:rPr lang="en-US" b="1" dirty="0"/>
              <a:t>SMART Health:</a:t>
            </a:r>
          </a:p>
          <a:p>
            <a:pPr lvl="1"/>
            <a:r>
              <a:rPr lang="en-US" dirty="0"/>
              <a:t>1. How can we share useful public health information and web analytical tools for improve public health in San Diego? </a:t>
            </a:r>
            <a:br>
              <a:rPr lang="en-US" dirty="0"/>
            </a:br>
            <a:r>
              <a:rPr lang="en-US" dirty="0"/>
              <a:t>2. What chronic diseases affect San Diegans and how can these conditions be managed daily?</a:t>
            </a:r>
          </a:p>
        </p:txBody>
      </p:sp>
      <p:pic>
        <p:nvPicPr>
          <p:cNvPr id="3" name="Picture 2"/>
          <p:cNvPicPr>
            <a:picLocks noChangeAspect="1"/>
          </p:cNvPicPr>
          <p:nvPr/>
        </p:nvPicPr>
        <p:blipFill rotWithShape="1">
          <a:blip r:embed="rId2"/>
          <a:srcRect t="25812"/>
          <a:stretch/>
        </p:blipFill>
        <p:spPr>
          <a:xfrm>
            <a:off x="2112430" y="73346"/>
            <a:ext cx="5177219" cy="699135"/>
          </a:xfrm>
          <a:prstGeom prst="rect">
            <a:avLst/>
          </a:prstGeom>
        </p:spPr>
      </p:pic>
      <p:pic>
        <p:nvPicPr>
          <p:cNvPr id="4" name="Picture 5" descr="sdsu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522" y="73346"/>
            <a:ext cx="1162793" cy="79687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7" descr="D:\Dropbox\0000-Human-Dynamics-Center\LOGO-design\HDMA LOGO FINAL\PNG - Various Sizes\Color - PNG\Small\HDMA_Logo_Small_ICO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34682" y="146096"/>
            <a:ext cx="1299768" cy="496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87939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99440" y="254000"/>
            <a:ext cx="8239760" cy="6432530"/>
          </a:xfrm>
          <a:prstGeom prst="rect">
            <a:avLst/>
          </a:prstGeom>
          <a:noFill/>
        </p:spPr>
        <p:txBody>
          <a:bodyPr wrap="square" rtlCol="0">
            <a:spAutoFit/>
          </a:bodyPr>
          <a:lstStyle/>
          <a:p>
            <a:pPr algn="ctr"/>
            <a:r>
              <a:rPr lang="en-US" sz="3200" b="1" dirty="0"/>
              <a:t>Participant Agreement</a:t>
            </a:r>
          </a:p>
          <a:p>
            <a:endParaRPr lang="en-US" dirty="0"/>
          </a:p>
          <a:p>
            <a:pPr marL="285750" lvl="0" indent="-285750">
              <a:buFont typeface="Arial" panose="020B0604020202020204" pitchFamily="34" charset="0"/>
              <a:buChar char="•"/>
            </a:pPr>
            <a:r>
              <a:rPr lang="en-US" sz="2000" b="1" dirty="0"/>
              <a:t>The Intellectual Property of Codes and Apps created within this Hackathon will be Open Source and Accessible for San Diego Community.</a:t>
            </a:r>
            <a:endParaRPr lang="en-US" sz="2000" dirty="0"/>
          </a:p>
          <a:p>
            <a:pPr marL="285750" indent="-285750">
              <a:buFont typeface="Arial" panose="020B0604020202020204" pitchFamily="34" charset="0"/>
              <a:buChar char="•"/>
            </a:pPr>
            <a:endParaRPr lang="en-US" sz="2000" dirty="0"/>
          </a:p>
          <a:p>
            <a:pPr marL="285750" lvl="0" indent="-285750">
              <a:buFont typeface="Arial" panose="020B0604020202020204" pitchFamily="34" charset="0"/>
              <a:buChar char="•"/>
            </a:pPr>
            <a:r>
              <a:rPr lang="en-US" sz="2000" dirty="0"/>
              <a:t>All outputs and codes should be saved in the San Diego Big Data Hackathon </a:t>
            </a:r>
            <a:r>
              <a:rPr lang="en-US" sz="2000" dirty="0" err="1"/>
              <a:t>Github</a:t>
            </a:r>
            <a:r>
              <a:rPr lang="en-US" sz="2000" dirty="0"/>
              <a:t> Repositories, which are </a:t>
            </a:r>
            <a:r>
              <a:rPr lang="en-US" sz="2000" b="1" dirty="0"/>
              <a:t>Open Source with Creative Commons Licenses</a:t>
            </a:r>
            <a:r>
              <a:rPr lang="en-US" sz="2000" dirty="0"/>
              <a:t>. There is enormous value to the San Diego community by having an open repository of these outputs and codes.</a:t>
            </a:r>
          </a:p>
          <a:p>
            <a:pPr marL="285750" lvl="0" indent="-285750">
              <a:buFont typeface="Arial" panose="020B0604020202020204" pitchFamily="34" charset="0"/>
              <a:buChar char="•"/>
            </a:pPr>
            <a:endParaRPr lang="en-US" sz="2000" dirty="0"/>
          </a:p>
          <a:p>
            <a:pPr marL="285750" lvl="0" indent="-285750">
              <a:buFont typeface="Arial" panose="020B0604020202020204" pitchFamily="34" charset="0"/>
              <a:buChar char="•"/>
            </a:pPr>
            <a:r>
              <a:rPr lang="en-US" sz="2000" dirty="0"/>
              <a:t>The hackathon is open to all individuals at least 13 years of age at the time of entry.</a:t>
            </a:r>
          </a:p>
          <a:p>
            <a:pPr marL="285750" lvl="0" indent="-285750">
              <a:buFont typeface="Arial" panose="020B0604020202020204" pitchFamily="34" charset="0"/>
              <a:buChar char="•"/>
            </a:pPr>
            <a:endParaRPr lang="en-US" sz="2000" dirty="0"/>
          </a:p>
          <a:p>
            <a:pPr marL="285750" lvl="0" indent="-285750">
              <a:buFont typeface="Arial" panose="020B0604020202020204" pitchFamily="34" charset="0"/>
              <a:buChar char="•"/>
            </a:pPr>
            <a:r>
              <a:rPr lang="en-US" sz="2000" dirty="0"/>
              <a:t>To participate, you must be able to attend the Hackathon in person in San Diego (no remote participation).</a:t>
            </a:r>
          </a:p>
          <a:p>
            <a:pPr marL="285750" lvl="0" indent="-285750">
              <a:buFont typeface="Arial" panose="020B0604020202020204" pitchFamily="34" charset="0"/>
              <a:buChar char="•"/>
            </a:pPr>
            <a:endParaRPr lang="en-US" sz="2000" dirty="0"/>
          </a:p>
          <a:p>
            <a:pPr marL="285750" lvl="0" indent="-285750">
              <a:buFont typeface="Arial" panose="020B0604020202020204" pitchFamily="34" charset="0"/>
              <a:buChar char="•"/>
            </a:pPr>
            <a:r>
              <a:rPr lang="en-US" sz="2000" dirty="0"/>
              <a:t>Other items (See the actual Participant Agreement Form).</a:t>
            </a:r>
          </a:p>
          <a:p>
            <a:pPr lvl="0"/>
            <a:endParaRPr lang="en-US" dirty="0"/>
          </a:p>
          <a:p>
            <a:pPr lvl="0"/>
            <a:r>
              <a:rPr lang="en-US" sz="2400" b="1" dirty="0">
                <a:solidFill>
                  <a:srgbClr val="C00000"/>
                </a:solidFill>
              </a:rPr>
              <a:t>Please Sign it and Return to our Hackathon Organizers / Volunteers (Who wear the White Hackathon T-shirt). </a:t>
            </a:r>
          </a:p>
        </p:txBody>
      </p:sp>
    </p:spTree>
    <p:extLst>
      <p:ext uri="{BB962C8B-B14F-4D97-AF65-F5344CB8AC3E}">
        <p14:creationId xmlns:p14="http://schemas.microsoft.com/office/powerpoint/2010/main" val="2405127048"/>
      </p:ext>
    </p:extLst>
  </p:cSld>
  <p:clrMapOvr>
    <a:masterClrMapping/>
  </p:clrMapOvr>
</p:sld>
</file>

<file path=ppt/theme/theme1.xml><?xml version="1.0" encoding="utf-8"?>
<a:theme xmlns:a="http://schemas.openxmlformats.org/drawingml/2006/main" name="Office Theme">
  <a:themeElements>
    <a:clrScheme name="Custom 2">
      <a:dk1>
        <a:sysClr val="windowText" lastClr="000000"/>
      </a:dk1>
      <a:lt1>
        <a:sysClr val="window" lastClr="FFFFFF"/>
      </a:lt1>
      <a:dk2>
        <a:srgbClr val="1F497D"/>
      </a:dk2>
      <a:lt2>
        <a:srgbClr val="EEECE1"/>
      </a:lt2>
      <a:accent1>
        <a:srgbClr val="1F497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630</TotalTime>
  <Words>1251</Words>
  <Application>Microsoft Office PowerPoint</Application>
  <PresentationFormat>On-screen Show (4:3)</PresentationFormat>
  <Paragraphs>178</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Wingdings</vt:lpstr>
      <vt:lpstr>Office Theme</vt:lpstr>
      <vt:lpstr>PowerPoint Presentation</vt:lpstr>
      <vt:lpstr>PowerPoint Presentation</vt:lpstr>
      <vt:lpstr>PowerPoint Presentation</vt:lpstr>
      <vt:lpstr>PowerPoint Presentation</vt:lpstr>
      <vt:lpstr>PowerPoint Presentation</vt:lpstr>
      <vt:lpstr>What is Big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to our Judge Panel</vt:lpstr>
      <vt:lpstr>Thank to our Mentors</vt:lpstr>
      <vt:lpstr>How to submit project proposal  in Github ? https://github.com/BigDataForSanDiego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Elias Issa</dc:creator>
  <cp:lastModifiedBy>Ming-Hsiang Tsou</cp:lastModifiedBy>
  <cp:revision>143</cp:revision>
  <cp:lastPrinted>2015-10-03T07:20:11Z</cp:lastPrinted>
  <dcterms:created xsi:type="dcterms:W3CDTF">2015-10-01T00:30:47Z</dcterms:created>
  <dcterms:modified xsi:type="dcterms:W3CDTF">2019-03-09T05:07:43Z</dcterms:modified>
</cp:coreProperties>
</file>

<file path=docProps/thumbnail.jpeg>
</file>